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8" r:id="rId2"/>
    <p:sldId id="375" r:id="rId3"/>
    <p:sldId id="260" r:id="rId4"/>
    <p:sldId id="350" r:id="rId5"/>
    <p:sldId id="351" r:id="rId6"/>
    <p:sldId id="352" r:id="rId7"/>
    <p:sldId id="353" r:id="rId8"/>
    <p:sldId id="354" r:id="rId9"/>
    <p:sldId id="355" r:id="rId10"/>
    <p:sldId id="356" r:id="rId11"/>
    <p:sldId id="357" r:id="rId12"/>
    <p:sldId id="358" r:id="rId13"/>
    <p:sldId id="359" r:id="rId14"/>
    <p:sldId id="376" r:id="rId15"/>
    <p:sldId id="360" r:id="rId16"/>
    <p:sldId id="361" r:id="rId17"/>
    <p:sldId id="362" r:id="rId18"/>
    <p:sldId id="363" r:id="rId19"/>
    <p:sldId id="364" r:id="rId20"/>
    <p:sldId id="365" r:id="rId21"/>
    <p:sldId id="377" r:id="rId22"/>
    <p:sldId id="378" r:id="rId23"/>
    <p:sldId id="379" r:id="rId24"/>
    <p:sldId id="380" r:id="rId25"/>
    <p:sldId id="381" r:id="rId26"/>
    <p:sldId id="382" r:id="rId27"/>
    <p:sldId id="366" r:id="rId28"/>
    <p:sldId id="367" r:id="rId29"/>
    <p:sldId id="368" r:id="rId30"/>
    <p:sldId id="931" r:id="rId31"/>
    <p:sldId id="932" r:id="rId32"/>
    <p:sldId id="933" r:id="rId33"/>
    <p:sldId id="369" r:id="rId34"/>
    <p:sldId id="934" r:id="rId35"/>
    <p:sldId id="935" r:id="rId36"/>
    <p:sldId id="936" r:id="rId37"/>
    <p:sldId id="937" r:id="rId38"/>
    <p:sldId id="938" r:id="rId39"/>
    <p:sldId id="940" r:id="rId40"/>
    <p:sldId id="941" r:id="rId41"/>
    <p:sldId id="942" r:id="rId42"/>
    <p:sldId id="943" r:id="rId43"/>
    <p:sldId id="944" r:id="rId44"/>
    <p:sldId id="945" r:id="rId45"/>
    <p:sldId id="946" r:id="rId46"/>
    <p:sldId id="947" r:id="rId47"/>
    <p:sldId id="948" r:id="rId48"/>
    <p:sldId id="949" r:id="rId49"/>
    <p:sldId id="950" r:id="rId50"/>
    <p:sldId id="951" r:id="rId51"/>
  </p:sldIdLst>
  <p:sldSz cx="9906000" cy="6858000" type="A4"/>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50" autoAdjust="0"/>
    <p:restoredTop sz="94400"/>
  </p:normalViewPr>
  <p:slideViewPr>
    <p:cSldViewPr>
      <p:cViewPr varScale="1">
        <p:scale>
          <a:sx n="55" d="100"/>
          <a:sy n="55" d="100"/>
        </p:scale>
        <p:origin x="192" y="736"/>
      </p:cViewPr>
      <p:guideLst>
        <p:guide orient="horz"/>
        <p:guide/>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44" y="1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9DCF3D-3528-2A41-9659-833B66B66B7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C01A90A4-CE97-E745-82E3-4D025A6FEAC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FC8B9273-C572-4942-BD83-638158A677DB}" type="datetimeFigureOut">
              <a:rPr lang="en-GB"/>
              <a:pPr>
                <a:defRPr/>
              </a:pPr>
              <a:t>06/06/2018</a:t>
            </a:fld>
            <a:endParaRPr lang="en-GB"/>
          </a:p>
        </p:txBody>
      </p:sp>
      <p:sp>
        <p:nvSpPr>
          <p:cNvPr id="4" name="Footer Placeholder 3">
            <a:extLst>
              <a:ext uri="{FF2B5EF4-FFF2-40B4-BE49-F238E27FC236}">
                <a16:creationId xmlns:a16="http://schemas.microsoft.com/office/drawing/2014/main" id="{853004B8-6DFD-7342-B3F5-CC75C60532EA}"/>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83A242BD-ED1F-E34E-8A41-E1FEFEDD738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cs typeface="+mn-cs"/>
              </a:defRPr>
            </a:lvl1pPr>
          </a:lstStyle>
          <a:p>
            <a:pPr>
              <a:defRPr/>
            </a:pPr>
            <a:fld id="{C1C79717-51B2-6B48-8E3B-F9F26565F2BF}" type="slidenum">
              <a:rPr lang="en-GB"/>
              <a:pPr>
                <a:defRPr/>
              </a:pPr>
              <a:t>‹#›</a:t>
            </a:fld>
            <a:endParaRPr lang="en-GB"/>
          </a:p>
        </p:txBody>
      </p:sp>
    </p:spTree>
    <p:extLst>
      <p:ext uri="{BB962C8B-B14F-4D97-AF65-F5344CB8AC3E}">
        <p14:creationId xmlns:p14="http://schemas.microsoft.com/office/powerpoint/2010/main" val="4244334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F79946-B644-C146-9992-5503F3E2CD2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EC3B89E4-4EBF-6545-BA85-189E6EAABD67}"/>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295E4592-3342-8144-89A7-3516FE01CE35}" type="datetimeFigureOut">
              <a:rPr lang="en-GB"/>
              <a:pPr>
                <a:defRPr/>
              </a:pPr>
              <a:t>06/06/2018</a:t>
            </a:fld>
            <a:endParaRPr lang="en-GB"/>
          </a:p>
        </p:txBody>
      </p:sp>
      <p:sp>
        <p:nvSpPr>
          <p:cNvPr id="4" name="Slide Image Placeholder 3">
            <a:extLst>
              <a:ext uri="{FF2B5EF4-FFF2-40B4-BE49-F238E27FC236}">
                <a16:creationId xmlns:a16="http://schemas.microsoft.com/office/drawing/2014/main" id="{B2DEE83C-28F5-F442-94E1-8F2476FA68CD}"/>
              </a:ext>
            </a:extLst>
          </p:cNvPr>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8E34C7-7C24-644A-A1FB-A28D90F85BDD}"/>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056738E-2179-4D44-AF9A-12EAE9488089}"/>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86264995-C71B-EA4B-AD1D-090D2B13B2A5}"/>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cs typeface="+mn-cs"/>
              </a:defRPr>
            </a:lvl1pPr>
          </a:lstStyle>
          <a:p>
            <a:pPr>
              <a:defRPr/>
            </a:pPr>
            <a:fld id="{6C37CD0E-23F0-F547-9CB3-D0D870CDDB03}" type="slidenum">
              <a:rPr lang="en-GB"/>
              <a:pPr>
                <a:defRPr/>
              </a:pPr>
              <a:t>‹#›</a:t>
            </a:fld>
            <a:endParaRPr lang="en-GB"/>
          </a:p>
        </p:txBody>
      </p:sp>
    </p:spTree>
    <p:extLst>
      <p:ext uri="{BB962C8B-B14F-4D97-AF65-F5344CB8AC3E}">
        <p14:creationId xmlns:p14="http://schemas.microsoft.com/office/powerpoint/2010/main" val="41199914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37CD0E-23F0-F547-9CB3-D0D870CDDB03}" type="slidenum">
              <a:rPr lang="en-GB" smtClean="0"/>
              <a:pPr>
                <a:defRPr/>
              </a:pPr>
              <a:t>43</a:t>
            </a:fld>
            <a:endParaRPr lang="en-GB"/>
          </a:p>
        </p:txBody>
      </p:sp>
    </p:spTree>
    <p:extLst>
      <p:ext uri="{BB962C8B-B14F-4D97-AF65-F5344CB8AC3E}">
        <p14:creationId xmlns:p14="http://schemas.microsoft.com/office/powerpoint/2010/main" val="83996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916839"/>
            <a:ext cx="8420100" cy="1470025"/>
          </a:xfrm>
        </p:spPr>
        <p:txBody>
          <a:bodyPr/>
          <a:lstStyle>
            <a:lvl1pPr algn="ctr">
              <a:defRPr>
                <a:solidFill>
                  <a:schemeClr val="accent1"/>
                </a:solidFill>
              </a:defRPr>
            </a:lvl1pPr>
          </a:lstStyle>
          <a:p>
            <a:r>
              <a:rPr lang="en-US"/>
              <a:t>Click to edit Master title style</a:t>
            </a:r>
            <a:endParaRPr lang="en-GB" dirty="0"/>
          </a:p>
        </p:txBody>
      </p:sp>
      <p:sp>
        <p:nvSpPr>
          <p:cNvPr id="3" name="Subtitle 2"/>
          <p:cNvSpPr>
            <a:spLocks noGrp="1"/>
          </p:cNvSpPr>
          <p:nvPr>
            <p:ph type="subTitle" idx="1"/>
          </p:nvPr>
        </p:nvSpPr>
        <p:spPr>
          <a:xfrm>
            <a:off x="1485900" y="3672607"/>
            <a:ext cx="6934200" cy="1752600"/>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a:extLst>
              <a:ext uri="{FF2B5EF4-FFF2-40B4-BE49-F238E27FC236}">
                <a16:creationId xmlns:a16="http://schemas.microsoft.com/office/drawing/2014/main" id="{89BF3E8B-056E-8B4D-94C9-C48435B14569}"/>
              </a:ext>
            </a:extLst>
          </p:cNvPr>
          <p:cNvSpPr>
            <a:spLocks noGrp="1"/>
          </p:cNvSpPr>
          <p:nvPr>
            <p:ph type="dt" sz="half" idx="10"/>
          </p:nvPr>
        </p:nvSpPr>
        <p:spPr/>
        <p:txBody>
          <a:bodyPr/>
          <a:lstStyle>
            <a:lvl1pPr>
              <a:defRPr/>
            </a:lvl1pPr>
          </a:lstStyle>
          <a:p>
            <a:pPr>
              <a:defRPr/>
            </a:pPr>
            <a:fld id="{75B85D4E-D32A-C741-B4B5-843F9D09DC4C}" type="datetime3">
              <a:rPr lang="en-GB"/>
              <a:pPr>
                <a:defRPr/>
              </a:pPr>
              <a:t>6 June, 2018</a:t>
            </a:fld>
            <a:endParaRPr lang="en-GB" dirty="0"/>
          </a:p>
        </p:txBody>
      </p:sp>
      <p:sp>
        <p:nvSpPr>
          <p:cNvPr id="8" name="Slide Number Placeholder 5">
            <a:extLst>
              <a:ext uri="{FF2B5EF4-FFF2-40B4-BE49-F238E27FC236}">
                <a16:creationId xmlns:a16="http://schemas.microsoft.com/office/drawing/2014/main" id="{E3EF725F-CFBB-A54A-8895-3AE82B37BAB7}"/>
              </a:ext>
            </a:extLst>
          </p:cNvPr>
          <p:cNvSpPr>
            <a:spLocks noGrp="1"/>
          </p:cNvSpPr>
          <p:nvPr>
            <p:ph type="sldNum" sz="quarter" idx="11"/>
          </p:nvPr>
        </p:nvSpPr>
        <p:spPr/>
        <p:txBody>
          <a:bodyPr/>
          <a:lstStyle>
            <a:lvl1pPr>
              <a:defRPr/>
            </a:lvl1pPr>
          </a:lstStyle>
          <a:p>
            <a:pPr>
              <a:defRPr/>
            </a:pPr>
            <a:fld id="{71BEAF09-9875-DF42-8687-55925909FDE8}" type="slidenum">
              <a:rPr lang="en-GB"/>
              <a:pPr>
                <a:defRPr/>
              </a:pPr>
              <a:t>‹#›</a:t>
            </a:fld>
            <a:endParaRPr lang="en-GB" dirty="0"/>
          </a:p>
        </p:txBody>
      </p:sp>
      <p:sp>
        <p:nvSpPr>
          <p:cNvPr id="9" name="Footer Placeholder 5">
            <a:extLst>
              <a:ext uri="{FF2B5EF4-FFF2-40B4-BE49-F238E27FC236}">
                <a16:creationId xmlns:a16="http://schemas.microsoft.com/office/drawing/2014/main" id="{F067102F-2971-3C49-8F69-46ECA6709B0C}"/>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224009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2EFBEB-6FF9-5F48-AE03-3F833D0E0135}"/>
              </a:ext>
            </a:extLst>
          </p:cNvPr>
          <p:cNvCxnSpPr>
            <a:stCxn id="10" idx="2"/>
          </p:cNvCxnSpPr>
          <p:nvPr userDrawn="1"/>
        </p:nvCxnSpPr>
        <p:spPr>
          <a:xfrm>
            <a:off x="7758113" y="4073525"/>
            <a:ext cx="3175" cy="2268538"/>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5525" y="1124744"/>
            <a:ext cx="8485605" cy="760125"/>
          </a:xfrm>
        </p:spPr>
        <p:txBody>
          <a:bodyPr/>
          <a:lstStyle/>
          <a:p>
            <a:r>
              <a:rPr lang="en-US"/>
              <a:t>Click to edit Master title style</a:t>
            </a:r>
            <a:endParaRPr lang="en-GB" dirty="0"/>
          </a:p>
        </p:txBody>
      </p:sp>
      <p:sp>
        <p:nvSpPr>
          <p:cNvPr id="3" name="Content Placeholder 2"/>
          <p:cNvSpPr>
            <a:spLocks noGrp="1"/>
          </p:cNvSpPr>
          <p:nvPr>
            <p:ph idx="1"/>
          </p:nvPr>
        </p:nvSpPr>
        <p:spPr>
          <a:xfrm>
            <a:off x="1025525" y="1988840"/>
            <a:ext cx="5079603" cy="4248471"/>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3"/>
          </p:nvPr>
        </p:nvSpPr>
        <p:spPr>
          <a:xfrm>
            <a:off x="6753200" y="2060848"/>
            <a:ext cx="2011362" cy="2012950"/>
          </a:xfrm>
          <a:solidFill>
            <a:schemeClr val="accent1"/>
          </a:solidFill>
          <a:ln w="12700">
            <a:solidFill>
              <a:srgbClr val="009FDF"/>
            </a:solidFill>
            <a:prstDash val="solid"/>
          </a:ln>
        </p:spPr>
        <p:style>
          <a:lnRef idx="1">
            <a:schemeClr val="accent1"/>
          </a:lnRef>
          <a:fillRef idx="0">
            <a:schemeClr val="accent1"/>
          </a:fillRef>
          <a:effectRef idx="0">
            <a:schemeClr val="accent1"/>
          </a:effectRef>
          <a:fontRef idx="minor">
            <a:schemeClr val="tx1"/>
          </a:fontRef>
        </p:style>
        <p:txBody>
          <a:bodyPr lIns="108000" tIns="108000" rIns="108000" bIns="108000" anchor="ctr"/>
          <a:lstStyle>
            <a:lvl1pPr marL="0" indent="0" algn="ctr">
              <a:buNone/>
              <a:defRPr sz="2400" b="1">
                <a:solidFill>
                  <a:schemeClr val="bg1"/>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Date Placeholder 3">
            <a:extLst>
              <a:ext uri="{FF2B5EF4-FFF2-40B4-BE49-F238E27FC236}">
                <a16:creationId xmlns:a16="http://schemas.microsoft.com/office/drawing/2014/main" id="{A1F1EDC7-7589-6A43-9581-8871F7103068}"/>
              </a:ext>
            </a:extLst>
          </p:cNvPr>
          <p:cNvSpPr>
            <a:spLocks noGrp="1"/>
          </p:cNvSpPr>
          <p:nvPr>
            <p:ph type="dt" sz="half" idx="14"/>
          </p:nvPr>
        </p:nvSpPr>
        <p:spPr/>
        <p:txBody>
          <a:bodyPr/>
          <a:lstStyle>
            <a:lvl1pPr>
              <a:defRPr/>
            </a:lvl1pPr>
          </a:lstStyle>
          <a:p>
            <a:pPr>
              <a:defRPr/>
            </a:pPr>
            <a:fld id="{BFD658CF-A76E-114C-8915-1CC0105B3352}" type="datetime3">
              <a:rPr lang="en-GB"/>
              <a:pPr>
                <a:defRPr/>
              </a:pPr>
              <a:t>6 June, 2018</a:t>
            </a:fld>
            <a:endParaRPr lang="en-GB"/>
          </a:p>
        </p:txBody>
      </p:sp>
      <p:sp>
        <p:nvSpPr>
          <p:cNvPr id="11" name="Slide Number Placeholder 5">
            <a:extLst>
              <a:ext uri="{FF2B5EF4-FFF2-40B4-BE49-F238E27FC236}">
                <a16:creationId xmlns:a16="http://schemas.microsoft.com/office/drawing/2014/main" id="{64ABB40E-0093-B94F-8275-EA27066C6B1A}"/>
              </a:ext>
            </a:extLst>
          </p:cNvPr>
          <p:cNvSpPr>
            <a:spLocks noGrp="1"/>
          </p:cNvSpPr>
          <p:nvPr>
            <p:ph type="sldNum" sz="quarter" idx="15"/>
          </p:nvPr>
        </p:nvSpPr>
        <p:spPr/>
        <p:txBody>
          <a:bodyPr/>
          <a:lstStyle>
            <a:lvl1pPr>
              <a:defRPr/>
            </a:lvl1pPr>
          </a:lstStyle>
          <a:p>
            <a:pPr>
              <a:defRPr/>
            </a:pPr>
            <a:fld id="{D27DF228-5D2F-9547-A6F2-9E2BBEBB4C7E}" type="slidenum">
              <a:rPr lang="en-GB"/>
              <a:pPr>
                <a:defRPr/>
              </a:pPr>
              <a:t>‹#›</a:t>
            </a:fld>
            <a:endParaRPr lang="en-GB"/>
          </a:p>
        </p:txBody>
      </p:sp>
      <p:sp>
        <p:nvSpPr>
          <p:cNvPr id="12" name="Footer Placeholder 5">
            <a:extLst>
              <a:ext uri="{FF2B5EF4-FFF2-40B4-BE49-F238E27FC236}">
                <a16:creationId xmlns:a16="http://schemas.microsoft.com/office/drawing/2014/main" id="{7C149CEA-588B-BA44-846C-B815D16C2FDA}"/>
              </a:ext>
            </a:extLst>
          </p:cNvPr>
          <p:cNvSpPr>
            <a:spLocks noGrp="1"/>
          </p:cNvSpPr>
          <p:nvPr>
            <p:ph type="ftr" sz="quarter" idx="16"/>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362117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B3150A0-5C90-F547-9B5F-3EAEF39C92DC}"/>
              </a:ext>
            </a:extLst>
          </p:cNvPr>
          <p:cNvCxnSpPr/>
          <p:nvPr userDrawn="1"/>
        </p:nvCxnSpPr>
        <p:spPr>
          <a:xfrm>
            <a:off x="7758113" y="4073525"/>
            <a:ext cx="3175" cy="2268538"/>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5525" y="1156707"/>
            <a:ext cx="8485605" cy="76012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1025525" y="1988840"/>
            <a:ext cx="5079603" cy="4248471"/>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3"/>
          <p:cNvSpPr>
            <a:spLocks noGrp="1"/>
          </p:cNvSpPr>
          <p:nvPr>
            <p:ph type="pic" sz="quarter" idx="17"/>
          </p:nvPr>
        </p:nvSpPr>
        <p:spPr>
          <a:xfrm>
            <a:off x="6753225" y="2060575"/>
            <a:ext cx="2016125" cy="2016125"/>
          </a:xfrm>
        </p:spPr>
        <p:txBody>
          <a:bodyPr/>
          <a:lstStyle>
            <a:lvl1pPr marL="0" indent="0">
              <a:buNone/>
              <a:defRPr/>
            </a:lvl1pPr>
          </a:lstStyle>
          <a:p>
            <a:pPr lvl="0"/>
            <a:r>
              <a:rPr lang="en-US" noProof="0"/>
              <a:t>Click icon to add picture</a:t>
            </a:r>
            <a:endParaRPr lang="en-GB" noProof="0" dirty="0"/>
          </a:p>
        </p:txBody>
      </p:sp>
      <p:sp>
        <p:nvSpPr>
          <p:cNvPr id="9" name="Date Placeholder 3">
            <a:extLst>
              <a:ext uri="{FF2B5EF4-FFF2-40B4-BE49-F238E27FC236}">
                <a16:creationId xmlns:a16="http://schemas.microsoft.com/office/drawing/2014/main" id="{B58C5B5B-B25E-0549-B820-8FC29C1AE38E}"/>
              </a:ext>
            </a:extLst>
          </p:cNvPr>
          <p:cNvSpPr>
            <a:spLocks noGrp="1"/>
          </p:cNvSpPr>
          <p:nvPr>
            <p:ph type="dt" sz="half" idx="18"/>
          </p:nvPr>
        </p:nvSpPr>
        <p:spPr/>
        <p:txBody>
          <a:bodyPr/>
          <a:lstStyle>
            <a:lvl1pPr>
              <a:defRPr/>
            </a:lvl1pPr>
          </a:lstStyle>
          <a:p>
            <a:pPr>
              <a:defRPr/>
            </a:pPr>
            <a:fld id="{15862DEA-16FF-D542-93A6-CCE2AC1C6E5A}" type="datetime3">
              <a:rPr lang="en-GB"/>
              <a:pPr>
                <a:defRPr/>
              </a:pPr>
              <a:t>6 June, 2018</a:t>
            </a:fld>
            <a:endParaRPr lang="en-GB"/>
          </a:p>
        </p:txBody>
      </p:sp>
      <p:sp>
        <p:nvSpPr>
          <p:cNvPr id="10" name="Slide Number Placeholder 5">
            <a:extLst>
              <a:ext uri="{FF2B5EF4-FFF2-40B4-BE49-F238E27FC236}">
                <a16:creationId xmlns:a16="http://schemas.microsoft.com/office/drawing/2014/main" id="{46C963BE-BB68-9E4D-B3A3-A08B54DED494}"/>
              </a:ext>
            </a:extLst>
          </p:cNvPr>
          <p:cNvSpPr>
            <a:spLocks noGrp="1"/>
          </p:cNvSpPr>
          <p:nvPr>
            <p:ph type="sldNum" sz="quarter" idx="19"/>
          </p:nvPr>
        </p:nvSpPr>
        <p:spPr/>
        <p:txBody>
          <a:bodyPr/>
          <a:lstStyle>
            <a:lvl1pPr>
              <a:defRPr/>
            </a:lvl1pPr>
          </a:lstStyle>
          <a:p>
            <a:pPr>
              <a:defRPr/>
            </a:pPr>
            <a:fld id="{7ADF4CAA-0367-D14E-92DF-2EB131CC8058}" type="slidenum">
              <a:rPr lang="en-GB"/>
              <a:pPr>
                <a:defRPr/>
              </a:pPr>
              <a:t>‹#›</a:t>
            </a:fld>
            <a:endParaRPr lang="en-GB"/>
          </a:p>
        </p:txBody>
      </p:sp>
      <p:sp>
        <p:nvSpPr>
          <p:cNvPr id="11" name="Footer Placeholder 5">
            <a:extLst>
              <a:ext uri="{FF2B5EF4-FFF2-40B4-BE49-F238E27FC236}">
                <a16:creationId xmlns:a16="http://schemas.microsoft.com/office/drawing/2014/main" id="{5275455C-2CBE-BF4E-B3D2-DA66B9707957}"/>
              </a:ext>
            </a:extLst>
          </p:cNvPr>
          <p:cNvSpPr>
            <a:spLocks noGrp="1"/>
          </p:cNvSpPr>
          <p:nvPr>
            <p:ph type="ftr" sz="quarter" idx="20"/>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98635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163" y="980728"/>
            <a:ext cx="8473787" cy="767465"/>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992560" y="1748194"/>
            <a:ext cx="4062928" cy="4595166"/>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15528" y="1748194"/>
            <a:ext cx="4048894" cy="4595166"/>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a:extLst>
              <a:ext uri="{FF2B5EF4-FFF2-40B4-BE49-F238E27FC236}">
                <a16:creationId xmlns:a16="http://schemas.microsoft.com/office/drawing/2014/main" id="{4081A29A-E4B5-CF46-BA89-2B3B8EA822BB}"/>
              </a:ext>
            </a:extLst>
          </p:cNvPr>
          <p:cNvSpPr>
            <a:spLocks noGrp="1"/>
          </p:cNvSpPr>
          <p:nvPr>
            <p:ph type="dt" sz="half" idx="10"/>
          </p:nvPr>
        </p:nvSpPr>
        <p:spPr/>
        <p:txBody>
          <a:bodyPr/>
          <a:lstStyle>
            <a:lvl1pPr>
              <a:defRPr/>
            </a:lvl1pPr>
          </a:lstStyle>
          <a:p>
            <a:pPr>
              <a:defRPr/>
            </a:pPr>
            <a:fld id="{FB34F0FE-CE0A-3343-8A2C-C42D69F8579F}" type="datetime3">
              <a:rPr lang="en-GB"/>
              <a:pPr>
                <a:defRPr/>
              </a:pPr>
              <a:t>6 June, 2018</a:t>
            </a:fld>
            <a:endParaRPr lang="en-GB" dirty="0"/>
          </a:p>
        </p:txBody>
      </p:sp>
      <p:sp>
        <p:nvSpPr>
          <p:cNvPr id="9" name="Slide Number Placeholder 5">
            <a:extLst>
              <a:ext uri="{FF2B5EF4-FFF2-40B4-BE49-F238E27FC236}">
                <a16:creationId xmlns:a16="http://schemas.microsoft.com/office/drawing/2014/main" id="{9846D1E4-53CB-2C4C-85EC-C52B62B5E719}"/>
              </a:ext>
            </a:extLst>
          </p:cNvPr>
          <p:cNvSpPr>
            <a:spLocks noGrp="1"/>
          </p:cNvSpPr>
          <p:nvPr>
            <p:ph type="sldNum" sz="quarter" idx="11"/>
          </p:nvPr>
        </p:nvSpPr>
        <p:spPr/>
        <p:txBody>
          <a:bodyPr/>
          <a:lstStyle>
            <a:lvl1pPr>
              <a:defRPr/>
            </a:lvl1pPr>
          </a:lstStyle>
          <a:p>
            <a:pPr>
              <a:defRPr/>
            </a:pPr>
            <a:fld id="{EC3C3657-09F4-1B43-882E-A0F9DF7F7414}" type="slidenum">
              <a:rPr lang="en-GB"/>
              <a:pPr>
                <a:defRPr/>
              </a:pPr>
              <a:t>‹#›</a:t>
            </a:fld>
            <a:endParaRPr lang="en-GB" dirty="0"/>
          </a:p>
        </p:txBody>
      </p:sp>
      <p:sp>
        <p:nvSpPr>
          <p:cNvPr id="10" name="Footer Placeholder 5">
            <a:extLst>
              <a:ext uri="{FF2B5EF4-FFF2-40B4-BE49-F238E27FC236}">
                <a16:creationId xmlns:a16="http://schemas.microsoft.com/office/drawing/2014/main" id="{8974611C-4F7F-F744-BB60-ADC2E097A6D5}"/>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50351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5457825" y="1748193"/>
            <a:ext cx="4049713" cy="4376382"/>
          </a:xfrm>
        </p:spPr>
        <p:txBody>
          <a:bodyPr/>
          <a:lstStyle>
            <a:lvl1pPr marL="0" indent="0">
              <a:buNone/>
              <a:defRPr/>
            </a:lvl1pPr>
          </a:lstStyle>
          <a:p>
            <a:pPr lvl="0"/>
            <a:r>
              <a:rPr lang="en-US" noProof="0"/>
              <a:t>Click icon to add picture</a:t>
            </a:r>
            <a:endParaRPr lang="en-GB" noProof="0" dirty="0"/>
          </a:p>
        </p:txBody>
      </p:sp>
      <p:sp>
        <p:nvSpPr>
          <p:cNvPr id="2" name="Title 1"/>
          <p:cNvSpPr>
            <a:spLocks noGrp="1"/>
          </p:cNvSpPr>
          <p:nvPr>
            <p:ph type="title"/>
          </p:nvPr>
        </p:nvSpPr>
        <p:spPr>
          <a:xfrm>
            <a:off x="1032163" y="980728"/>
            <a:ext cx="8473787" cy="767465"/>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034088" y="1746588"/>
            <a:ext cx="4062928" cy="4379582"/>
          </a:xfrm>
        </p:spPr>
        <p:txBody>
          <a:bodyPr>
            <a:no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6A4872C8-46E1-2C4E-9B85-E2CC6979B4D3}"/>
              </a:ext>
            </a:extLst>
          </p:cNvPr>
          <p:cNvSpPr>
            <a:spLocks noGrp="1"/>
          </p:cNvSpPr>
          <p:nvPr>
            <p:ph type="dt" sz="half" idx="14"/>
          </p:nvPr>
        </p:nvSpPr>
        <p:spPr/>
        <p:txBody>
          <a:bodyPr/>
          <a:lstStyle>
            <a:lvl1pPr>
              <a:defRPr/>
            </a:lvl1pPr>
          </a:lstStyle>
          <a:p>
            <a:pPr>
              <a:defRPr/>
            </a:pPr>
            <a:fld id="{ACA55C45-2931-B346-B72C-06FBDB48F721}" type="datetime3">
              <a:rPr lang="en-GB"/>
              <a:pPr>
                <a:defRPr/>
              </a:pPr>
              <a:t>6 June, 2018</a:t>
            </a:fld>
            <a:endParaRPr lang="en-GB" dirty="0"/>
          </a:p>
        </p:txBody>
      </p:sp>
      <p:sp>
        <p:nvSpPr>
          <p:cNvPr id="9" name="Slide Number Placeholder 5">
            <a:extLst>
              <a:ext uri="{FF2B5EF4-FFF2-40B4-BE49-F238E27FC236}">
                <a16:creationId xmlns:a16="http://schemas.microsoft.com/office/drawing/2014/main" id="{9C3D2928-1BE5-5649-8FC6-B84E7F45D55B}"/>
              </a:ext>
            </a:extLst>
          </p:cNvPr>
          <p:cNvSpPr>
            <a:spLocks noGrp="1"/>
          </p:cNvSpPr>
          <p:nvPr>
            <p:ph type="sldNum" sz="quarter" idx="15"/>
          </p:nvPr>
        </p:nvSpPr>
        <p:spPr/>
        <p:txBody>
          <a:bodyPr/>
          <a:lstStyle>
            <a:lvl1pPr>
              <a:defRPr/>
            </a:lvl1pPr>
          </a:lstStyle>
          <a:p>
            <a:pPr>
              <a:defRPr/>
            </a:pPr>
            <a:fld id="{9C84194B-CB52-5F42-9E52-D7C93715EDBA}" type="slidenum">
              <a:rPr lang="en-GB"/>
              <a:pPr>
                <a:defRPr/>
              </a:pPr>
              <a:t>‹#›</a:t>
            </a:fld>
            <a:endParaRPr lang="en-GB" dirty="0"/>
          </a:p>
        </p:txBody>
      </p:sp>
      <p:sp>
        <p:nvSpPr>
          <p:cNvPr id="10" name="Footer Placeholder 5">
            <a:extLst>
              <a:ext uri="{FF2B5EF4-FFF2-40B4-BE49-F238E27FC236}">
                <a16:creationId xmlns:a16="http://schemas.microsoft.com/office/drawing/2014/main" id="{58E85393-D9CE-C647-BABE-E0461BCBB4F3}"/>
              </a:ext>
            </a:extLst>
          </p:cNvPr>
          <p:cNvSpPr>
            <a:spLocks noGrp="1"/>
          </p:cNvSpPr>
          <p:nvPr>
            <p:ph type="ftr" sz="quarter" idx="16"/>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316772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1875" y="980728"/>
            <a:ext cx="8485188" cy="766763"/>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1034088" y="1820094"/>
            <a:ext cx="4068137"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34088" y="2532459"/>
            <a:ext cx="4068137" cy="3704853"/>
          </a:xfr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448300" y="1820094"/>
            <a:ext cx="4071620"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448300" y="2532459"/>
            <a:ext cx="4071620" cy="3704853"/>
          </a:xfrm>
        </p:spPr>
        <p:txBody>
          <a:bodyPr>
            <a:no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3">
            <a:extLst>
              <a:ext uri="{FF2B5EF4-FFF2-40B4-BE49-F238E27FC236}">
                <a16:creationId xmlns:a16="http://schemas.microsoft.com/office/drawing/2014/main" id="{9C7D1203-8AF3-7D43-9A97-FA83377A15E1}"/>
              </a:ext>
            </a:extLst>
          </p:cNvPr>
          <p:cNvSpPr>
            <a:spLocks noGrp="1"/>
          </p:cNvSpPr>
          <p:nvPr>
            <p:ph type="dt" sz="half" idx="10"/>
          </p:nvPr>
        </p:nvSpPr>
        <p:spPr/>
        <p:txBody>
          <a:bodyPr/>
          <a:lstStyle>
            <a:lvl1pPr>
              <a:defRPr/>
            </a:lvl1pPr>
          </a:lstStyle>
          <a:p>
            <a:pPr>
              <a:defRPr/>
            </a:pPr>
            <a:fld id="{790F54A2-67CA-9242-B361-4E431AAFA808}" type="datetime3">
              <a:rPr lang="en-GB"/>
              <a:pPr>
                <a:defRPr/>
              </a:pPr>
              <a:t>6 June, 2018</a:t>
            </a:fld>
            <a:endParaRPr lang="en-GB" dirty="0"/>
          </a:p>
        </p:txBody>
      </p:sp>
      <p:sp>
        <p:nvSpPr>
          <p:cNvPr id="11" name="Slide Number Placeholder 5">
            <a:extLst>
              <a:ext uri="{FF2B5EF4-FFF2-40B4-BE49-F238E27FC236}">
                <a16:creationId xmlns:a16="http://schemas.microsoft.com/office/drawing/2014/main" id="{010D14D1-7F12-8749-BE47-1F0047AD12D5}"/>
              </a:ext>
            </a:extLst>
          </p:cNvPr>
          <p:cNvSpPr>
            <a:spLocks noGrp="1"/>
          </p:cNvSpPr>
          <p:nvPr>
            <p:ph type="sldNum" sz="quarter" idx="11"/>
          </p:nvPr>
        </p:nvSpPr>
        <p:spPr/>
        <p:txBody>
          <a:bodyPr/>
          <a:lstStyle>
            <a:lvl1pPr>
              <a:defRPr/>
            </a:lvl1pPr>
          </a:lstStyle>
          <a:p>
            <a:pPr>
              <a:defRPr/>
            </a:pPr>
            <a:fld id="{21174B44-8DAD-374A-9CE8-CBE461697DD8}" type="slidenum">
              <a:rPr lang="en-GB"/>
              <a:pPr>
                <a:defRPr/>
              </a:pPr>
              <a:t>‹#›</a:t>
            </a:fld>
            <a:endParaRPr lang="en-GB" dirty="0"/>
          </a:p>
        </p:txBody>
      </p:sp>
      <p:sp>
        <p:nvSpPr>
          <p:cNvPr id="12" name="Footer Placeholder 5">
            <a:extLst>
              <a:ext uri="{FF2B5EF4-FFF2-40B4-BE49-F238E27FC236}">
                <a16:creationId xmlns:a16="http://schemas.microsoft.com/office/drawing/2014/main" id="{7AFD5FC0-1FE3-614E-AA71-88342B2002B0}"/>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52437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1875" y="980728"/>
            <a:ext cx="8485188" cy="766763"/>
          </a:xfrm>
        </p:spPr>
        <p:txBody>
          <a:bodyPr/>
          <a:lstStyle/>
          <a:p>
            <a:r>
              <a:rPr lang="en-US" dirty="0"/>
              <a:t>Click to edit Master title style</a:t>
            </a:r>
            <a:endParaRPr lang="en-GB" dirty="0"/>
          </a:p>
        </p:txBody>
      </p:sp>
      <p:sp>
        <p:nvSpPr>
          <p:cNvPr id="6" name="Date Placeholder 3">
            <a:extLst>
              <a:ext uri="{FF2B5EF4-FFF2-40B4-BE49-F238E27FC236}">
                <a16:creationId xmlns:a16="http://schemas.microsoft.com/office/drawing/2014/main" id="{7F25E040-F2C1-5F46-8989-8EEA35B8A99B}"/>
              </a:ext>
            </a:extLst>
          </p:cNvPr>
          <p:cNvSpPr>
            <a:spLocks noGrp="1"/>
          </p:cNvSpPr>
          <p:nvPr>
            <p:ph type="dt" sz="half" idx="10"/>
          </p:nvPr>
        </p:nvSpPr>
        <p:spPr/>
        <p:txBody>
          <a:bodyPr/>
          <a:lstStyle>
            <a:lvl1pPr>
              <a:defRPr/>
            </a:lvl1pPr>
          </a:lstStyle>
          <a:p>
            <a:pPr>
              <a:defRPr/>
            </a:pPr>
            <a:fld id="{31F4FEB7-F9D1-D84F-A63E-0EA43D42ED8A}" type="datetime3">
              <a:rPr lang="en-GB"/>
              <a:pPr>
                <a:defRPr/>
              </a:pPr>
              <a:t>6 June, 2018</a:t>
            </a:fld>
            <a:endParaRPr lang="en-GB" dirty="0"/>
          </a:p>
        </p:txBody>
      </p:sp>
      <p:sp>
        <p:nvSpPr>
          <p:cNvPr id="7" name="Slide Number Placeholder 5">
            <a:extLst>
              <a:ext uri="{FF2B5EF4-FFF2-40B4-BE49-F238E27FC236}">
                <a16:creationId xmlns:a16="http://schemas.microsoft.com/office/drawing/2014/main" id="{21B7A0B9-D0C0-B842-9C62-F47DBE1C1418}"/>
              </a:ext>
            </a:extLst>
          </p:cNvPr>
          <p:cNvSpPr>
            <a:spLocks noGrp="1"/>
          </p:cNvSpPr>
          <p:nvPr>
            <p:ph type="sldNum" sz="quarter" idx="11"/>
          </p:nvPr>
        </p:nvSpPr>
        <p:spPr/>
        <p:txBody>
          <a:bodyPr/>
          <a:lstStyle>
            <a:lvl1pPr>
              <a:defRPr/>
            </a:lvl1pPr>
          </a:lstStyle>
          <a:p>
            <a:pPr>
              <a:defRPr/>
            </a:pPr>
            <a:fld id="{3A399C31-B1A2-894E-B73F-133553E15EBB}" type="slidenum">
              <a:rPr lang="en-GB"/>
              <a:pPr>
                <a:defRPr/>
              </a:pPr>
              <a:t>‹#›</a:t>
            </a:fld>
            <a:endParaRPr lang="en-GB" dirty="0"/>
          </a:p>
        </p:txBody>
      </p:sp>
      <p:sp>
        <p:nvSpPr>
          <p:cNvPr id="8" name="Footer Placeholder 5">
            <a:extLst>
              <a:ext uri="{FF2B5EF4-FFF2-40B4-BE49-F238E27FC236}">
                <a16:creationId xmlns:a16="http://schemas.microsoft.com/office/drawing/2014/main" id="{A41D3B89-51B1-4A49-B5BE-B72FFA13A734}"/>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333966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B8C410B-E218-5742-B9D7-5CB35B7EBC60}"/>
              </a:ext>
            </a:extLst>
          </p:cNvPr>
          <p:cNvSpPr>
            <a:spLocks noGrp="1"/>
          </p:cNvSpPr>
          <p:nvPr>
            <p:ph type="dt" sz="half" idx="10"/>
          </p:nvPr>
        </p:nvSpPr>
        <p:spPr/>
        <p:txBody>
          <a:bodyPr/>
          <a:lstStyle>
            <a:lvl1pPr>
              <a:defRPr/>
            </a:lvl1pPr>
          </a:lstStyle>
          <a:p>
            <a:pPr>
              <a:defRPr/>
            </a:pPr>
            <a:fld id="{179261A5-4A58-4A4A-BB6A-BF0FAD3785B0}" type="datetime3">
              <a:rPr lang="en-GB"/>
              <a:pPr>
                <a:defRPr/>
              </a:pPr>
              <a:t>6 June, 2018</a:t>
            </a:fld>
            <a:endParaRPr lang="en-GB" dirty="0"/>
          </a:p>
        </p:txBody>
      </p:sp>
      <p:sp>
        <p:nvSpPr>
          <p:cNvPr id="6" name="Slide Number Placeholder 5">
            <a:extLst>
              <a:ext uri="{FF2B5EF4-FFF2-40B4-BE49-F238E27FC236}">
                <a16:creationId xmlns:a16="http://schemas.microsoft.com/office/drawing/2014/main" id="{88242547-4228-5947-A3C8-FA6DC5D8417A}"/>
              </a:ext>
            </a:extLst>
          </p:cNvPr>
          <p:cNvSpPr>
            <a:spLocks noGrp="1"/>
          </p:cNvSpPr>
          <p:nvPr>
            <p:ph type="sldNum" sz="quarter" idx="11"/>
          </p:nvPr>
        </p:nvSpPr>
        <p:spPr/>
        <p:txBody>
          <a:bodyPr/>
          <a:lstStyle>
            <a:lvl1pPr>
              <a:defRPr/>
            </a:lvl1pPr>
          </a:lstStyle>
          <a:p>
            <a:pPr>
              <a:defRPr/>
            </a:pPr>
            <a:fld id="{D4D7F799-19E1-2944-9BCF-F602E1A9B65D}" type="slidenum">
              <a:rPr lang="en-GB"/>
              <a:pPr>
                <a:defRPr/>
              </a:pPr>
              <a:t>‹#›</a:t>
            </a:fld>
            <a:endParaRPr lang="en-GB" dirty="0"/>
          </a:p>
        </p:txBody>
      </p:sp>
      <p:sp>
        <p:nvSpPr>
          <p:cNvPr id="7" name="Footer Placeholder 5">
            <a:extLst>
              <a:ext uri="{FF2B5EF4-FFF2-40B4-BE49-F238E27FC236}">
                <a16:creationId xmlns:a16="http://schemas.microsoft.com/office/drawing/2014/main" id="{61992C71-8D98-FF4E-82A8-10491B629ACD}"/>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132488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5524" y="1155091"/>
            <a:ext cx="2824473" cy="689733"/>
          </a:xfrm>
        </p:spPr>
        <p:txBody>
          <a:bodyPr/>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968664" y="1124744"/>
            <a:ext cx="5537729" cy="511256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1025524" y="1988840"/>
            <a:ext cx="2824473" cy="42484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a:extLst>
              <a:ext uri="{FF2B5EF4-FFF2-40B4-BE49-F238E27FC236}">
                <a16:creationId xmlns:a16="http://schemas.microsoft.com/office/drawing/2014/main" id="{2724664D-6A4A-8D46-A26A-1AB39BABFE97}"/>
              </a:ext>
            </a:extLst>
          </p:cNvPr>
          <p:cNvSpPr>
            <a:spLocks noGrp="1"/>
          </p:cNvSpPr>
          <p:nvPr>
            <p:ph type="dt" sz="half" idx="10"/>
          </p:nvPr>
        </p:nvSpPr>
        <p:spPr/>
        <p:txBody>
          <a:bodyPr/>
          <a:lstStyle>
            <a:lvl1pPr>
              <a:defRPr/>
            </a:lvl1pPr>
          </a:lstStyle>
          <a:p>
            <a:pPr>
              <a:defRPr/>
            </a:pPr>
            <a:fld id="{8379F866-A73C-DC4D-BF4E-D3B856E778A3}" type="datetime3">
              <a:rPr lang="en-GB"/>
              <a:pPr>
                <a:defRPr/>
              </a:pPr>
              <a:t>6 June, 2018</a:t>
            </a:fld>
            <a:endParaRPr lang="en-GB" dirty="0"/>
          </a:p>
        </p:txBody>
      </p:sp>
      <p:sp>
        <p:nvSpPr>
          <p:cNvPr id="9" name="Slide Number Placeholder 5">
            <a:extLst>
              <a:ext uri="{FF2B5EF4-FFF2-40B4-BE49-F238E27FC236}">
                <a16:creationId xmlns:a16="http://schemas.microsoft.com/office/drawing/2014/main" id="{243BFAC9-8682-2241-8C4F-441441757161}"/>
              </a:ext>
            </a:extLst>
          </p:cNvPr>
          <p:cNvSpPr>
            <a:spLocks noGrp="1"/>
          </p:cNvSpPr>
          <p:nvPr>
            <p:ph type="sldNum" sz="quarter" idx="11"/>
          </p:nvPr>
        </p:nvSpPr>
        <p:spPr/>
        <p:txBody>
          <a:bodyPr/>
          <a:lstStyle>
            <a:lvl1pPr>
              <a:defRPr/>
            </a:lvl1pPr>
          </a:lstStyle>
          <a:p>
            <a:pPr>
              <a:defRPr/>
            </a:pPr>
            <a:fld id="{26BBB421-D16A-4646-90CA-E138A59AA484}" type="slidenum">
              <a:rPr lang="en-GB"/>
              <a:pPr>
                <a:defRPr/>
              </a:pPr>
              <a:t>‹#›</a:t>
            </a:fld>
            <a:endParaRPr lang="en-GB" dirty="0"/>
          </a:p>
        </p:txBody>
      </p:sp>
      <p:sp>
        <p:nvSpPr>
          <p:cNvPr id="10" name="Footer Placeholder 5">
            <a:extLst>
              <a:ext uri="{FF2B5EF4-FFF2-40B4-BE49-F238E27FC236}">
                <a16:creationId xmlns:a16="http://schemas.microsoft.com/office/drawing/2014/main" id="{786160F1-DAD0-0549-BE17-B82013C67860}"/>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1053322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1124744"/>
            <a:ext cx="5943600" cy="360283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a:extLst>
              <a:ext uri="{FF2B5EF4-FFF2-40B4-BE49-F238E27FC236}">
                <a16:creationId xmlns:a16="http://schemas.microsoft.com/office/drawing/2014/main" id="{5C081ED0-4D93-2E4E-9F1C-27CEF93963B0}"/>
              </a:ext>
            </a:extLst>
          </p:cNvPr>
          <p:cNvSpPr>
            <a:spLocks noGrp="1"/>
          </p:cNvSpPr>
          <p:nvPr>
            <p:ph type="dt" sz="half" idx="10"/>
          </p:nvPr>
        </p:nvSpPr>
        <p:spPr/>
        <p:txBody>
          <a:bodyPr/>
          <a:lstStyle>
            <a:lvl1pPr>
              <a:defRPr/>
            </a:lvl1pPr>
          </a:lstStyle>
          <a:p>
            <a:pPr>
              <a:defRPr/>
            </a:pPr>
            <a:fld id="{1C52F0E2-CA51-144E-B285-A0B248F4679C}" type="datetime3">
              <a:rPr lang="en-GB"/>
              <a:pPr>
                <a:defRPr/>
              </a:pPr>
              <a:t>6 June, 2018</a:t>
            </a:fld>
            <a:endParaRPr lang="en-GB" dirty="0"/>
          </a:p>
        </p:txBody>
      </p:sp>
      <p:sp>
        <p:nvSpPr>
          <p:cNvPr id="9" name="Slide Number Placeholder 5">
            <a:extLst>
              <a:ext uri="{FF2B5EF4-FFF2-40B4-BE49-F238E27FC236}">
                <a16:creationId xmlns:a16="http://schemas.microsoft.com/office/drawing/2014/main" id="{A31B478B-61F6-104E-AA87-36AECBA89770}"/>
              </a:ext>
            </a:extLst>
          </p:cNvPr>
          <p:cNvSpPr>
            <a:spLocks noGrp="1"/>
          </p:cNvSpPr>
          <p:nvPr>
            <p:ph type="sldNum" sz="quarter" idx="11"/>
          </p:nvPr>
        </p:nvSpPr>
        <p:spPr/>
        <p:txBody>
          <a:bodyPr/>
          <a:lstStyle>
            <a:lvl1pPr>
              <a:defRPr/>
            </a:lvl1pPr>
          </a:lstStyle>
          <a:p>
            <a:pPr>
              <a:defRPr/>
            </a:pPr>
            <a:fld id="{CB3F0588-8012-8944-9B40-D27DD4DF7168}" type="slidenum">
              <a:rPr lang="en-GB"/>
              <a:pPr>
                <a:defRPr/>
              </a:pPr>
              <a:t>‹#›</a:t>
            </a:fld>
            <a:endParaRPr lang="en-GB" dirty="0"/>
          </a:p>
        </p:txBody>
      </p:sp>
      <p:sp>
        <p:nvSpPr>
          <p:cNvPr id="10" name="Footer Placeholder 5">
            <a:extLst>
              <a:ext uri="{FF2B5EF4-FFF2-40B4-BE49-F238E27FC236}">
                <a16:creationId xmlns:a16="http://schemas.microsoft.com/office/drawing/2014/main" id="{2F4C696B-912E-154C-BBCD-2EB5FE61EEC0}"/>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221516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31875" y="980728"/>
            <a:ext cx="8485188" cy="7667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1031875" y="1747491"/>
            <a:ext cx="8485188" cy="448979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F2DC3AE-5ED4-A04C-8394-4E5BAA9F8C10}"/>
              </a:ext>
            </a:extLst>
          </p:cNvPr>
          <p:cNvSpPr>
            <a:spLocks noGrp="1"/>
          </p:cNvSpPr>
          <p:nvPr>
            <p:ph type="dt" sz="half" idx="10"/>
          </p:nvPr>
        </p:nvSpPr>
        <p:spPr/>
        <p:txBody>
          <a:bodyPr/>
          <a:lstStyle>
            <a:lvl1pPr>
              <a:defRPr/>
            </a:lvl1pPr>
          </a:lstStyle>
          <a:p>
            <a:pPr>
              <a:defRPr/>
            </a:pPr>
            <a:fld id="{AC630F18-09AC-0E45-BFF3-EF4FE1F2AED0}" type="datetime3">
              <a:rPr lang="en-GB"/>
              <a:pPr>
                <a:defRPr/>
              </a:pPr>
              <a:t>6 June, 2018</a:t>
            </a:fld>
            <a:endParaRPr lang="en-GB" dirty="0"/>
          </a:p>
        </p:txBody>
      </p:sp>
      <p:sp>
        <p:nvSpPr>
          <p:cNvPr id="8" name="Slide Number Placeholder 5">
            <a:extLst>
              <a:ext uri="{FF2B5EF4-FFF2-40B4-BE49-F238E27FC236}">
                <a16:creationId xmlns:a16="http://schemas.microsoft.com/office/drawing/2014/main" id="{80AAE77A-E2A6-EA4C-A6D5-996928E21AC3}"/>
              </a:ext>
            </a:extLst>
          </p:cNvPr>
          <p:cNvSpPr>
            <a:spLocks noGrp="1"/>
          </p:cNvSpPr>
          <p:nvPr>
            <p:ph type="sldNum" sz="quarter" idx="11"/>
          </p:nvPr>
        </p:nvSpPr>
        <p:spPr/>
        <p:txBody>
          <a:bodyPr/>
          <a:lstStyle>
            <a:lvl1pPr>
              <a:defRPr/>
            </a:lvl1pPr>
          </a:lstStyle>
          <a:p>
            <a:pPr>
              <a:defRPr/>
            </a:pPr>
            <a:fld id="{1303C689-5B9B-494B-ABB8-DC6BCF22C88E}" type="slidenum">
              <a:rPr lang="en-GB"/>
              <a:pPr>
                <a:defRPr/>
              </a:pPr>
              <a:t>‹#›</a:t>
            </a:fld>
            <a:endParaRPr lang="en-GB" dirty="0"/>
          </a:p>
        </p:txBody>
      </p:sp>
      <p:sp>
        <p:nvSpPr>
          <p:cNvPr id="9" name="Footer Placeholder 5">
            <a:extLst>
              <a:ext uri="{FF2B5EF4-FFF2-40B4-BE49-F238E27FC236}">
                <a16:creationId xmlns:a16="http://schemas.microsoft.com/office/drawing/2014/main" id="{297499BE-3AA5-6542-BBA4-5976823E5F3E}"/>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144450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5525" y="908720"/>
            <a:ext cx="8485605" cy="924778"/>
          </a:xfrm>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a:xfrm>
            <a:off x="1025525" y="1833498"/>
            <a:ext cx="8485605" cy="4403814"/>
          </a:xfrm>
        </p:spPr>
        <p:txBody>
          <a:bodyPr>
            <a:normAutofit/>
          </a:bodyPr>
          <a:lstStyle>
            <a:lvl1pPr>
              <a:defRPr sz="24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a:extLst>
              <a:ext uri="{FF2B5EF4-FFF2-40B4-BE49-F238E27FC236}">
                <a16:creationId xmlns:a16="http://schemas.microsoft.com/office/drawing/2014/main" id="{527C7B19-06F7-7A4E-84D2-9452EF46B863}"/>
              </a:ext>
            </a:extLst>
          </p:cNvPr>
          <p:cNvSpPr>
            <a:spLocks noGrp="1"/>
          </p:cNvSpPr>
          <p:nvPr>
            <p:ph type="dt" sz="half" idx="10"/>
          </p:nvPr>
        </p:nvSpPr>
        <p:spPr/>
        <p:txBody>
          <a:bodyPr/>
          <a:lstStyle>
            <a:lvl1pPr>
              <a:defRPr/>
            </a:lvl1pPr>
          </a:lstStyle>
          <a:p>
            <a:pPr>
              <a:defRPr/>
            </a:pPr>
            <a:fld id="{E6492AC8-0CE3-A949-98A7-1209CD9E9A04}" type="datetime3">
              <a:rPr lang="en-GB"/>
              <a:pPr>
                <a:defRPr/>
              </a:pPr>
              <a:t>6 June, 2018</a:t>
            </a:fld>
            <a:endParaRPr lang="en-GB" dirty="0"/>
          </a:p>
        </p:txBody>
      </p:sp>
      <p:sp>
        <p:nvSpPr>
          <p:cNvPr id="8" name="Slide Number Placeholder 5">
            <a:extLst>
              <a:ext uri="{FF2B5EF4-FFF2-40B4-BE49-F238E27FC236}">
                <a16:creationId xmlns:a16="http://schemas.microsoft.com/office/drawing/2014/main" id="{39D92491-4094-4049-8B0C-6265D51C107B}"/>
              </a:ext>
            </a:extLst>
          </p:cNvPr>
          <p:cNvSpPr>
            <a:spLocks noGrp="1"/>
          </p:cNvSpPr>
          <p:nvPr>
            <p:ph type="sldNum" sz="quarter" idx="11"/>
          </p:nvPr>
        </p:nvSpPr>
        <p:spPr/>
        <p:txBody>
          <a:bodyPr/>
          <a:lstStyle>
            <a:lvl1pPr>
              <a:defRPr/>
            </a:lvl1pPr>
          </a:lstStyle>
          <a:p>
            <a:pPr>
              <a:defRPr/>
            </a:pPr>
            <a:fld id="{3C0A60B3-1718-3C4A-B02F-2ECA2EE3BA71}" type="slidenum">
              <a:rPr lang="en-GB"/>
              <a:pPr>
                <a:defRPr/>
              </a:pPr>
              <a:t>‹#›</a:t>
            </a:fld>
            <a:endParaRPr lang="en-GB" dirty="0"/>
          </a:p>
        </p:txBody>
      </p:sp>
      <p:sp>
        <p:nvSpPr>
          <p:cNvPr id="9" name="Footer Placeholder 5">
            <a:extLst>
              <a:ext uri="{FF2B5EF4-FFF2-40B4-BE49-F238E27FC236}">
                <a16:creationId xmlns:a16="http://schemas.microsoft.com/office/drawing/2014/main" id="{F7CD04C9-5B93-9E44-B824-9106139E4134}"/>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126422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196752"/>
            <a:ext cx="2228850" cy="492941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25524" y="1196752"/>
            <a:ext cx="5991225" cy="49294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a:extLst>
              <a:ext uri="{FF2B5EF4-FFF2-40B4-BE49-F238E27FC236}">
                <a16:creationId xmlns:a16="http://schemas.microsoft.com/office/drawing/2014/main" id="{A4556EB6-323A-7244-8A1D-9BC946393207}"/>
              </a:ext>
            </a:extLst>
          </p:cNvPr>
          <p:cNvSpPr>
            <a:spLocks noGrp="1"/>
          </p:cNvSpPr>
          <p:nvPr>
            <p:ph type="dt" sz="half" idx="10"/>
          </p:nvPr>
        </p:nvSpPr>
        <p:spPr/>
        <p:txBody>
          <a:bodyPr/>
          <a:lstStyle>
            <a:lvl1pPr>
              <a:defRPr/>
            </a:lvl1pPr>
          </a:lstStyle>
          <a:p>
            <a:pPr>
              <a:defRPr/>
            </a:pPr>
            <a:fld id="{630FC21B-0175-D943-9A48-45F56219E752}" type="datetime3">
              <a:rPr lang="en-GB"/>
              <a:pPr>
                <a:defRPr/>
              </a:pPr>
              <a:t>6 June, 2018</a:t>
            </a:fld>
            <a:endParaRPr lang="en-GB" dirty="0"/>
          </a:p>
        </p:txBody>
      </p:sp>
      <p:sp>
        <p:nvSpPr>
          <p:cNvPr id="8" name="Slide Number Placeholder 5">
            <a:extLst>
              <a:ext uri="{FF2B5EF4-FFF2-40B4-BE49-F238E27FC236}">
                <a16:creationId xmlns:a16="http://schemas.microsoft.com/office/drawing/2014/main" id="{58FE6E88-C8A9-E248-8A7B-25F192D21425}"/>
              </a:ext>
            </a:extLst>
          </p:cNvPr>
          <p:cNvSpPr>
            <a:spLocks noGrp="1"/>
          </p:cNvSpPr>
          <p:nvPr>
            <p:ph type="sldNum" sz="quarter" idx="11"/>
          </p:nvPr>
        </p:nvSpPr>
        <p:spPr/>
        <p:txBody>
          <a:bodyPr/>
          <a:lstStyle>
            <a:lvl1pPr>
              <a:defRPr/>
            </a:lvl1pPr>
          </a:lstStyle>
          <a:p>
            <a:pPr>
              <a:defRPr/>
            </a:pPr>
            <a:fld id="{1C70851C-3A54-F746-B436-3B8BDCF58115}" type="slidenum">
              <a:rPr lang="en-GB"/>
              <a:pPr>
                <a:defRPr/>
              </a:pPr>
              <a:t>‹#›</a:t>
            </a:fld>
            <a:endParaRPr lang="en-GB" dirty="0"/>
          </a:p>
        </p:txBody>
      </p:sp>
      <p:sp>
        <p:nvSpPr>
          <p:cNvPr id="9" name="Footer Placeholder 5">
            <a:extLst>
              <a:ext uri="{FF2B5EF4-FFF2-40B4-BE49-F238E27FC236}">
                <a16:creationId xmlns:a16="http://schemas.microsoft.com/office/drawing/2014/main" id="{E01C848C-E75D-E845-9CF8-7945E1648085}"/>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229672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4465851-74B4-B44E-B073-787BF79F8BA7}"/>
              </a:ext>
            </a:extLst>
          </p:cNvPr>
          <p:cNvCxnSpPr/>
          <p:nvPr userDrawn="1"/>
        </p:nvCxnSpPr>
        <p:spPr>
          <a:xfrm flipV="1">
            <a:off x="4953000" y="4464050"/>
            <a:ext cx="0" cy="569913"/>
          </a:xfrm>
          <a:prstGeom prst="line">
            <a:avLst/>
          </a:prstGeom>
          <a:ln w="12700">
            <a:solidFill>
              <a:srgbClr val="009FD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3427722" y="1412776"/>
            <a:ext cx="3050556" cy="3050556"/>
          </a:xfrm>
          <a:ln w="12700" cap="rnd">
            <a:solidFill>
              <a:srgbClr val="009FDF"/>
            </a:solidFill>
          </a:ln>
        </p:spPr>
        <p:txBody>
          <a:bodyPr lIns="108000" tIns="108000" rIns="108000" bIns="108000"/>
          <a:lstStyle>
            <a:lvl1pPr algn="ctr">
              <a:defRPr>
                <a:solidFill>
                  <a:srgbClr val="009FDF"/>
                </a:solidFill>
              </a:defRPr>
            </a:lvl1pPr>
          </a:lstStyle>
          <a:p>
            <a:r>
              <a:rPr lang="en-US"/>
              <a:t>Click to edit Master title style</a:t>
            </a:r>
            <a:endParaRPr lang="en-GB" dirty="0"/>
          </a:p>
        </p:txBody>
      </p:sp>
      <p:sp>
        <p:nvSpPr>
          <p:cNvPr id="3" name="Subtitle 2"/>
          <p:cNvSpPr>
            <a:spLocks noGrp="1"/>
          </p:cNvSpPr>
          <p:nvPr>
            <p:ph type="subTitle" idx="1"/>
          </p:nvPr>
        </p:nvSpPr>
        <p:spPr>
          <a:xfrm>
            <a:off x="1485900" y="5033193"/>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Date Placeholder 3">
            <a:extLst>
              <a:ext uri="{FF2B5EF4-FFF2-40B4-BE49-F238E27FC236}">
                <a16:creationId xmlns:a16="http://schemas.microsoft.com/office/drawing/2014/main" id="{B3EB5BEA-32D3-A64A-A2E5-FDB4877F8DAF}"/>
              </a:ext>
            </a:extLst>
          </p:cNvPr>
          <p:cNvSpPr>
            <a:spLocks noGrp="1"/>
          </p:cNvSpPr>
          <p:nvPr>
            <p:ph type="dt" sz="half" idx="10"/>
          </p:nvPr>
        </p:nvSpPr>
        <p:spPr/>
        <p:txBody>
          <a:bodyPr/>
          <a:lstStyle>
            <a:lvl1pPr>
              <a:defRPr/>
            </a:lvl1pPr>
          </a:lstStyle>
          <a:p>
            <a:pPr>
              <a:defRPr/>
            </a:pPr>
            <a:fld id="{D8C2E0FD-7FE8-8F48-8505-7E1DAD8FB123}" type="datetime3">
              <a:rPr lang="en-GB"/>
              <a:pPr>
                <a:defRPr/>
              </a:pPr>
              <a:t>6 June, 2018</a:t>
            </a:fld>
            <a:endParaRPr lang="en-GB"/>
          </a:p>
        </p:txBody>
      </p:sp>
      <p:sp>
        <p:nvSpPr>
          <p:cNvPr id="9" name="Slide Number Placeholder 5">
            <a:extLst>
              <a:ext uri="{FF2B5EF4-FFF2-40B4-BE49-F238E27FC236}">
                <a16:creationId xmlns:a16="http://schemas.microsoft.com/office/drawing/2014/main" id="{53F15CEE-8D5B-E34A-80AA-EB7D384E92B6}"/>
              </a:ext>
            </a:extLst>
          </p:cNvPr>
          <p:cNvSpPr>
            <a:spLocks noGrp="1"/>
          </p:cNvSpPr>
          <p:nvPr>
            <p:ph type="sldNum" sz="quarter" idx="11"/>
          </p:nvPr>
        </p:nvSpPr>
        <p:spPr/>
        <p:txBody>
          <a:bodyPr/>
          <a:lstStyle>
            <a:lvl1pPr>
              <a:defRPr/>
            </a:lvl1pPr>
          </a:lstStyle>
          <a:p>
            <a:pPr>
              <a:defRPr/>
            </a:pPr>
            <a:fld id="{0B45FDC7-ACA5-E04F-93F5-ECB0ACE330CB}" type="slidenum">
              <a:rPr lang="en-GB"/>
              <a:pPr>
                <a:defRPr/>
              </a:pPr>
              <a:t>‹#›</a:t>
            </a:fld>
            <a:endParaRPr lang="en-GB"/>
          </a:p>
        </p:txBody>
      </p:sp>
      <p:sp>
        <p:nvSpPr>
          <p:cNvPr id="10" name="Footer Placeholder 5">
            <a:extLst>
              <a:ext uri="{FF2B5EF4-FFF2-40B4-BE49-F238E27FC236}">
                <a16:creationId xmlns:a16="http://schemas.microsoft.com/office/drawing/2014/main" id="{2A40B922-1A42-904E-AEF4-C042B3D98C06}"/>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38376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F58F5E1-32A0-3C44-B1F2-E83AF53D7045}"/>
              </a:ext>
            </a:extLst>
          </p:cNvPr>
          <p:cNvCxnSpPr/>
          <p:nvPr userDrawn="1"/>
        </p:nvCxnSpPr>
        <p:spPr>
          <a:xfrm flipV="1">
            <a:off x="4953000" y="4464050"/>
            <a:ext cx="0" cy="569913"/>
          </a:xfrm>
          <a:prstGeom prst="line">
            <a:avLst/>
          </a:prstGeom>
          <a:ln w="12700">
            <a:solidFill>
              <a:srgbClr val="009FD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3427722" y="1412776"/>
            <a:ext cx="3050556" cy="3050556"/>
          </a:xfrm>
          <a:solidFill>
            <a:srgbClr val="009FDF"/>
          </a:solidFill>
          <a:ln>
            <a:solidFill>
              <a:srgbClr val="009FDF"/>
            </a:solidFill>
          </a:ln>
        </p:spPr>
        <p:txBody>
          <a:bodyPr lIns="108000" tIns="108000" rIns="108000" bIns="108000">
            <a:normAutofit/>
          </a:bodyPr>
          <a:lstStyle>
            <a:lvl1pPr algn="ct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485900" y="5033193"/>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Date Placeholder 3">
            <a:extLst>
              <a:ext uri="{FF2B5EF4-FFF2-40B4-BE49-F238E27FC236}">
                <a16:creationId xmlns:a16="http://schemas.microsoft.com/office/drawing/2014/main" id="{052593F3-8260-4C42-BA89-652B2D68B23E}"/>
              </a:ext>
            </a:extLst>
          </p:cNvPr>
          <p:cNvSpPr>
            <a:spLocks noGrp="1"/>
          </p:cNvSpPr>
          <p:nvPr>
            <p:ph type="dt" sz="half" idx="10"/>
          </p:nvPr>
        </p:nvSpPr>
        <p:spPr/>
        <p:txBody>
          <a:bodyPr/>
          <a:lstStyle>
            <a:lvl1pPr>
              <a:defRPr/>
            </a:lvl1pPr>
          </a:lstStyle>
          <a:p>
            <a:pPr>
              <a:defRPr/>
            </a:pPr>
            <a:fld id="{D81A6D19-EB8C-C045-BB74-3CF252F7EA83}" type="datetime3">
              <a:rPr lang="en-GB"/>
              <a:pPr>
                <a:defRPr/>
              </a:pPr>
              <a:t>6 June, 2018</a:t>
            </a:fld>
            <a:endParaRPr lang="en-GB"/>
          </a:p>
        </p:txBody>
      </p:sp>
      <p:sp>
        <p:nvSpPr>
          <p:cNvPr id="9" name="Slide Number Placeholder 5">
            <a:extLst>
              <a:ext uri="{FF2B5EF4-FFF2-40B4-BE49-F238E27FC236}">
                <a16:creationId xmlns:a16="http://schemas.microsoft.com/office/drawing/2014/main" id="{FE73E008-9A11-1645-B05F-52BC1645BF2A}"/>
              </a:ext>
            </a:extLst>
          </p:cNvPr>
          <p:cNvSpPr>
            <a:spLocks noGrp="1"/>
          </p:cNvSpPr>
          <p:nvPr>
            <p:ph type="sldNum" sz="quarter" idx="11"/>
          </p:nvPr>
        </p:nvSpPr>
        <p:spPr/>
        <p:txBody>
          <a:bodyPr/>
          <a:lstStyle>
            <a:lvl1pPr>
              <a:defRPr/>
            </a:lvl1pPr>
          </a:lstStyle>
          <a:p>
            <a:pPr>
              <a:defRPr/>
            </a:pPr>
            <a:fld id="{F7E6E4CE-48A6-4E47-9E51-FB7804022DF9}" type="slidenum">
              <a:rPr lang="en-GB"/>
              <a:pPr>
                <a:defRPr/>
              </a:pPr>
              <a:t>‹#›</a:t>
            </a:fld>
            <a:endParaRPr lang="en-GB"/>
          </a:p>
        </p:txBody>
      </p:sp>
      <p:sp>
        <p:nvSpPr>
          <p:cNvPr id="10" name="Footer Placeholder 5">
            <a:extLst>
              <a:ext uri="{FF2B5EF4-FFF2-40B4-BE49-F238E27FC236}">
                <a16:creationId xmlns:a16="http://schemas.microsoft.com/office/drawing/2014/main" id="{39730982-DF50-1C4D-9667-799DAC73CFEC}"/>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417347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Placeholder 13">
            <a:extLst>
              <a:ext uri="{FF2B5EF4-FFF2-40B4-BE49-F238E27FC236}">
                <a16:creationId xmlns:a16="http://schemas.microsoft.com/office/drawing/2014/main" id="{FB4EAE52-275D-9147-924C-109D4362F7DD}"/>
              </a:ext>
            </a:extLst>
          </p:cNvPr>
          <p:cNvPicPr>
            <a:picLocks noChangeAspect="1"/>
          </p:cNvPicPr>
          <p:nvPr userDrawn="1"/>
        </p:nvPicPr>
        <p:blipFill>
          <a:blip r:embed="rId2">
            <a:extLst>
              <a:ext uri="{28A0092B-C50C-407E-A947-70E740481C1C}">
                <a14:useLocalDpi xmlns:a14="http://schemas.microsoft.com/office/drawing/2010/main" val="0"/>
              </a:ext>
            </a:extLst>
          </a:blip>
          <a:srcRect t="3932" b="3932"/>
          <a:stretch>
            <a:fillRect/>
          </a:stretch>
        </p:blipFill>
        <p:spPr bwMode="auto">
          <a:xfrm>
            <a:off x="4989513" y="1631950"/>
            <a:ext cx="45720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6BF73BC2-CDBA-3D42-8FBB-F0CF40A89EED}"/>
              </a:ext>
            </a:extLst>
          </p:cNvPr>
          <p:cNvSpPr>
            <a:spLocks noGrp="1"/>
          </p:cNvSpPr>
          <p:nvPr>
            <p:ph type="ctrTitle" idx="4294967295"/>
          </p:nvPr>
        </p:nvSpPr>
        <p:spPr>
          <a:xfrm>
            <a:off x="904875" y="1628800"/>
            <a:ext cx="3904109" cy="3168352"/>
          </a:xfrm>
        </p:spPr>
        <p:txBody>
          <a:bodyPr/>
          <a:lstStyle/>
          <a:p>
            <a:r>
              <a:rPr lang="en-US"/>
              <a:t>Click to edit Master title style</a:t>
            </a:r>
            <a:endParaRPr lang="en-GB" dirty="0"/>
          </a:p>
        </p:txBody>
      </p:sp>
      <p:sp>
        <p:nvSpPr>
          <p:cNvPr id="18" name="Subtitle 15">
            <a:extLst>
              <a:ext uri="{FF2B5EF4-FFF2-40B4-BE49-F238E27FC236}">
                <a16:creationId xmlns:a16="http://schemas.microsoft.com/office/drawing/2014/main" id="{03B46CA1-61C4-914D-9C33-433795009708}"/>
              </a:ext>
            </a:extLst>
          </p:cNvPr>
          <p:cNvSpPr>
            <a:spLocks noGrp="1"/>
          </p:cNvSpPr>
          <p:nvPr>
            <p:ph type="subTitle" idx="4294967295"/>
          </p:nvPr>
        </p:nvSpPr>
        <p:spPr>
          <a:xfrm>
            <a:off x="904874" y="4941169"/>
            <a:ext cx="3904109" cy="880516"/>
          </a:xfrm>
        </p:spPr>
        <p:txBody>
          <a:bodyPr>
            <a:normAutofit/>
          </a:bodyPr>
          <a:lstStyle>
            <a:lvl1pPr marL="0" indent="0">
              <a:buNone/>
              <a:defRPr/>
            </a:lvl1pPr>
          </a:lstStyle>
          <a:p>
            <a:r>
              <a:rPr lang="en-US" dirty="0"/>
              <a:t>Click to edit Master subtitle style</a:t>
            </a:r>
          </a:p>
        </p:txBody>
      </p:sp>
      <p:sp>
        <p:nvSpPr>
          <p:cNvPr id="8" name="Date Placeholder 3">
            <a:extLst>
              <a:ext uri="{FF2B5EF4-FFF2-40B4-BE49-F238E27FC236}">
                <a16:creationId xmlns:a16="http://schemas.microsoft.com/office/drawing/2014/main" id="{898EE60D-783D-DA4A-B6DA-3766786F9893}"/>
              </a:ext>
            </a:extLst>
          </p:cNvPr>
          <p:cNvSpPr>
            <a:spLocks noGrp="1"/>
          </p:cNvSpPr>
          <p:nvPr>
            <p:ph type="dt" sz="half" idx="10"/>
          </p:nvPr>
        </p:nvSpPr>
        <p:spPr/>
        <p:txBody>
          <a:bodyPr/>
          <a:lstStyle>
            <a:lvl1pPr>
              <a:defRPr/>
            </a:lvl1pPr>
          </a:lstStyle>
          <a:p>
            <a:pPr>
              <a:defRPr/>
            </a:pPr>
            <a:fld id="{26E2A0F3-50BE-ED45-941C-F42CC9599E2C}" type="datetime3">
              <a:rPr lang="en-GB"/>
              <a:pPr>
                <a:defRPr/>
              </a:pPr>
              <a:t>6 June, 2018</a:t>
            </a:fld>
            <a:endParaRPr lang="en-GB" dirty="0"/>
          </a:p>
        </p:txBody>
      </p:sp>
      <p:sp>
        <p:nvSpPr>
          <p:cNvPr id="9" name="Slide Number Placeholder 5">
            <a:extLst>
              <a:ext uri="{FF2B5EF4-FFF2-40B4-BE49-F238E27FC236}">
                <a16:creationId xmlns:a16="http://schemas.microsoft.com/office/drawing/2014/main" id="{D54B410A-3C6E-1B4A-8249-A796297D1F4D}"/>
              </a:ext>
            </a:extLst>
          </p:cNvPr>
          <p:cNvSpPr>
            <a:spLocks noGrp="1"/>
          </p:cNvSpPr>
          <p:nvPr>
            <p:ph type="sldNum" sz="quarter" idx="11"/>
          </p:nvPr>
        </p:nvSpPr>
        <p:spPr/>
        <p:txBody>
          <a:bodyPr/>
          <a:lstStyle>
            <a:lvl1pPr>
              <a:defRPr/>
            </a:lvl1pPr>
          </a:lstStyle>
          <a:p>
            <a:pPr>
              <a:defRPr/>
            </a:pPr>
            <a:fld id="{64E6F9A6-6CDF-AF47-A306-1ABA16B1404E}" type="slidenum">
              <a:rPr lang="en-GB"/>
              <a:pPr>
                <a:defRPr/>
              </a:pPr>
              <a:t>‹#›</a:t>
            </a:fld>
            <a:endParaRPr lang="en-GB" dirty="0"/>
          </a:p>
        </p:txBody>
      </p:sp>
      <p:sp>
        <p:nvSpPr>
          <p:cNvPr id="10" name="Footer Placeholder 5">
            <a:extLst>
              <a:ext uri="{FF2B5EF4-FFF2-40B4-BE49-F238E27FC236}">
                <a16:creationId xmlns:a16="http://schemas.microsoft.com/office/drawing/2014/main" id="{B406D50B-01CC-DF49-A955-48F30D51E0B2}"/>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263164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523D357-704D-1F45-9E5D-3A9A1A56648B}"/>
              </a:ext>
            </a:extLst>
          </p:cNvPr>
          <p:cNvCxnSpPr>
            <a:stCxn id="8" idx="3"/>
          </p:cNvCxnSpPr>
          <p:nvPr userDrawn="1"/>
        </p:nvCxnSpPr>
        <p:spPr>
          <a:xfrm>
            <a:off x="4627563" y="3176588"/>
            <a:ext cx="649287" cy="0"/>
          </a:xfrm>
          <a:prstGeom prst="line">
            <a:avLst/>
          </a:prstGeom>
          <a:ln w="12700">
            <a:solidFill>
              <a:srgbClr val="009FD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5276312" y="1917112"/>
            <a:ext cx="2520000" cy="2520000"/>
          </a:xfrm>
          <a:ln w="12700">
            <a:solidFill>
              <a:srgbClr val="009FDF"/>
            </a:solidFill>
            <a:prstDash val="solid"/>
          </a:ln>
        </p:spPr>
        <p:txBody>
          <a:bodyPr lIns="108000" tIns="108000" rIns="108000" bIns="108000"/>
          <a:lstStyle>
            <a:lvl1pPr algn="ctr">
              <a:defRPr sz="3600">
                <a:solidFill>
                  <a:srgbClr val="009FDF"/>
                </a:solidFill>
              </a:defRPr>
            </a:lvl1pPr>
          </a:lstStyle>
          <a:p>
            <a:r>
              <a:rPr lang="en-US"/>
              <a:t>Click to edit Master title style</a:t>
            </a:r>
            <a:endParaRPr lang="en-GB" dirty="0"/>
          </a:p>
        </p:txBody>
      </p:sp>
      <p:sp>
        <p:nvSpPr>
          <p:cNvPr id="8" name="Picture Placeholder 7"/>
          <p:cNvSpPr>
            <a:spLocks noGrp="1"/>
          </p:cNvSpPr>
          <p:nvPr>
            <p:ph type="pic" sz="quarter" idx="13"/>
          </p:nvPr>
        </p:nvSpPr>
        <p:spPr>
          <a:xfrm>
            <a:off x="2107960" y="1917112"/>
            <a:ext cx="2520000" cy="2520000"/>
          </a:xfrm>
        </p:spPr>
        <p:txBody>
          <a:bodyPr rtlCol="0">
            <a:normAutofit/>
          </a:bodyPr>
          <a:lstStyle/>
          <a:p>
            <a:pPr lvl="0"/>
            <a:r>
              <a:rPr lang="en-US" noProof="0"/>
              <a:t>Click icon to add picture</a:t>
            </a:r>
            <a:endParaRPr lang="en-GB" noProof="0" dirty="0"/>
          </a:p>
        </p:txBody>
      </p:sp>
      <p:sp>
        <p:nvSpPr>
          <p:cNvPr id="3" name="Subtitle 2"/>
          <p:cNvSpPr>
            <a:spLocks noGrp="1"/>
          </p:cNvSpPr>
          <p:nvPr>
            <p:ph type="subTitle" idx="1"/>
          </p:nvPr>
        </p:nvSpPr>
        <p:spPr>
          <a:xfrm>
            <a:off x="1485900" y="4869160"/>
            <a:ext cx="6934200" cy="628055"/>
          </a:xfr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a:extLst>
              <a:ext uri="{FF2B5EF4-FFF2-40B4-BE49-F238E27FC236}">
                <a16:creationId xmlns:a16="http://schemas.microsoft.com/office/drawing/2014/main" id="{D43E55DD-9E31-BE44-8374-A71CEA0B3C89}"/>
              </a:ext>
            </a:extLst>
          </p:cNvPr>
          <p:cNvSpPr>
            <a:spLocks noGrp="1"/>
          </p:cNvSpPr>
          <p:nvPr>
            <p:ph type="dt" sz="half" idx="14"/>
          </p:nvPr>
        </p:nvSpPr>
        <p:spPr/>
        <p:txBody>
          <a:bodyPr/>
          <a:lstStyle>
            <a:lvl1pPr>
              <a:defRPr/>
            </a:lvl1pPr>
          </a:lstStyle>
          <a:p>
            <a:pPr>
              <a:defRPr/>
            </a:pPr>
            <a:fld id="{B5B3E592-423A-BB47-8BAF-5BB43843968F}" type="datetime3">
              <a:rPr lang="en-GB"/>
              <a:pPr>
                <a:defRPr/>
              </a:pPr>
              <a:t>6 June, 2018</a:t>
            </a:fld>
            <a:endParaRPr lang="en-GB"/>
          </a:p>
        </p:txBody>
      </p:sp>
      <p:sp>
        <p:nvSpPr>
          <p:cNvPr id="11" name="Slide Number Placeholder 5">
            <a:extLst>
              <a:ext uri="{FF2B5EF4-FFF2-40B4-BE49-F238E27FC236}">
                <a16:creationId xmlns:a16="http://schemas.microsoft.com/office/drawing/2014/main" id="{52879A14-13A2-FC4F-B75A-E629A10507E9}"/>
              </a:ext>
            </a:extLst>
          </p:cNvPr>
          <p:cNvSpPr>
            <a:spLocks noGrp="1"/>
          </p:cNvSpPr>
          <p:nvPr>
            <p:ph type="sldNum" sz="quarter" idx="15"/>
          </p:nvPr>
        </p:nvSpPr>
        <p:spPr/>
        <p:txBody>
          <a:bodyPr/>
          <a:lstStyle>
            <a:lvl1pPr>
              <a:defRPr/>
            </a:lvl1pPr>
          </a:lstStyle>
          <a:p>
            <a:pPr>
              <a:defRPr/>
            </a:pPr>
            <a:fld id="{7F4F4920-9627-1445-A882-7E10C55BD44B}" type="slidenum">
              <a:rPr lang="en-GB"/>
              <a:pPr>
                <a:defRPr/>
              </a:pPr>
              <a:t>‹#›</a:t>
            </a:fld>
            <a:endParaRPr lang="en-GB"/>
          </a:p>
        </p:txBody>
      </p:sp>
      <p:sp>
        <p:nvSpPr>
          <p:cNvPr id="12" name="Footer Placeholder 5">
            <a:extLst>
              <a:ext uri="{FF2B5EF4-FFF2-40B4-BE49-F238E27FC236}">
                <a16:creationId xmlns:a16="http://schemas.microsoft.com/office/drawing/2014/main" id="{9EBD6733-8737-134A-9BB6-EA5A06290EBC}"/>
              </a:ext>
            </a:extLst>
          </p:cNvPr>
          <p:cNvSpPr>
            <a:spLocks noGrp="1"/>
          </p:cNvSpPr>
          <p:nvPr>
            <p:ph type="ftr" sz="quarter" idx="16"/>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335813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91AF526-50F4-8A47-9445-3B6086AA3E5B}"/>
              </a:ext>
            </a:extLst>
          </p:cNvPr>
          <p:cNvCxnSpPr/>
          <p:nvPr userDrawn="1"/>
        </p:nvCxnSpPr>
        <p:spPr>
          <a:xfrm flipH="1">
            <a:off x="4632325" y="3425825"/>
            <a:ext cx="476250" cy="0"/>
          </a:xfrm>
          <a:prstGeom prst="line">
            <a:avLst/>
          </a:prstGeom>
          <a:ln w="12700" cmpd="sng">
            <a:solidFill>
              <a:srgbClr val="009FDF"/>
            </a:solidFill>
            <a:prstDash val="sysDash"/>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2111789" y="2166556"/>
            <a:ext cx="2520000" cy="2520000"/>
          </a:xfrm>
          <a:solidFill>
            <a:srgbClr val="009FDF"/>
          </a:solidFill>
          <a:ln>
            <a:solidFill>
              <a:srgbClr val="009FDF"/>
            </a:solidFill>
          </a:ln>
        </p:spPr>
        <p:txBody>
          <a:bodyPr lIns="108000" tIns="108000" rIns="108000" bIns="108000">
            <a:normAutofit/>
          </a:bodyPr>
          <a:lstStyle>
            <a:lvl1pPr algn="ctr">
              <a:defRPr sz="24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109056" y="2166556"/>
            <a:ext cx="2520000" cy="2520000"/>
          </a:xfrm>
          <a:ln w="12700">
            <a:solidFill>
              <a:srgbClr val="009FDF"/>
            </a:solidFill>
          </a:ln>
        </p:spPr>
        <p:txBody>
          <a:bodyPr lIns="108000" tIns="108000" rIns="108000" bIns="108000"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8" name="Date Placeholder 3">
            <a:extLst>
              <a:ext uri="{FF2B5EF4-FFF2-40B4-BE49-F238E27FC236}">
                <a16:creationId xmlns:a16="http://schemas.microsoft.com/office/drawing/2014/main" id="{AB4B91C6-3E0D-C245-8638-7F43CF9F6686}"/>
              </a:ext>
            </a:extLst>
          </p:cNvPr>
          <p:cNvSpPr>
            <a:spLocks noGrp="1"/>
          </p:cNvSpPr>
          <p:nvPr>
            <p:ph type="dt" sz="half" idx="10"/>
          </p:nvPr>
        </p:nvSpPr>
        <p:spPr/>
        <p:txBody>
          <a:bodyPr/>
          <a:lstStyle>
            <a:lvl1pPr>
              <a:defRPr/>
            </a:lvl1pPr>
          </a:lstStyle>
          <a:p>
            <a:pPr>
              <a:defRPr/>
            </a:pPr>
            <a:fld id="{7770246B-8AD8-1C4F-8CBC-27258333CE74}" type="datetime3">
              <a:rPr lang="en-GB"/>
              <a:pPr>
                <a:defRPr/>
              </a:pPr>
              <a:t>6 June, 2018</a:t>
            </a:fld>
            <a:endParaRPr lang="en-GB"/>
          </a:p>
        </p:txBody>
      </p:sp>
      <p:sp>
        <p:nvSpPr>
          <p:cNvPr id="9" name="Slide Number Placeholder 5">
            <a:extLst>
              <a:ext uri="{FF2B5EF4-FFF2-40B4-BE49-F238E27FC236}">
                <a16:creationId xmlns:a16="http://schemas.microsoft.com/office/drawing/2014/main" id="{B575CE3C-1C66-AF49-B711-F5E7BB867B47}"/>
              </a:ext>
            </a:extLst>
          </p:cNvPr>
          <p:cNvSpPr>
            <a:spLocks noGrp="1"/>
          </p:cNvSpPr>
          <p:nvPr>
            <p:ph type="sldNum" sz="quarter" idx="11"/>
          </p:nvPr>
        </p:nvSpPr>
        <p:spPr/>
        <p:txBody>
          <a:bodyPr/>
          <a:lstStyle>
            <a:lvl1pPr>
              <a:defRPr/>
            </a:lvl1pPr>
          </a:lstStyle>
          <a:p>
            <a:pPr>
              <a:defRPr/>
            </a:pPr>
            <a:fld id="{6F45DD36-2CCF-9F43-B2AC-0FA5545F26F4}" type="slidenum">
              <a:rPr lang="en-GB"/>
              <a:pPr>
                <a:defRPr/>
              </a:pPr>
              <a:t>‹#›</a:t>
            </a:fld>
            <a:endParaRPr lang="en-GB"/>
          </a:p>
        </p:txBody>
      </p:sp>
      <p:sp>
        <p:nvSpPr>
          <p:cNvPr id="10" name="Footer Placeholder 5">
            <a:extLst>
              <a:ext uri="{FF2B5EF4-FFF2-40B4-BE49-F238E27FC236}">
                <a16:creationId xmlns:a16="http://schemas.microsoft.com/office/drawing/2014/main" id="{F5FE22AF-049C-E745-A1A9-A0711E84C76B}"/>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8612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950" y="2852936"/>
            <a:ext cx="8420100" cy="1362075"/>
          </a:xfrm>
        </p:spPr>
        <p:txBody>
          <a:bodyPr/>
          <a:lstStyle>
            <a:lvl1pPr algn="l">
              <a:defRPr sz="4000" b="1" cap="none"/>
            </a:lvl1pPr>
          </a:lstStyle>
          <a:p>
            <a:r>
              <a:rPr lang="en-US"/>
              <a:t>Click to edit Master title style</a:t>
            </a:r>
            <a:endParaRPr lang="en-GB" dirty="0"/>
          </a:p>
        </p:txBody>
      </p:sp>
      <p:sp>
        <p:nvSpPr>
          <p:cNvPr id="3" name="Text Placeholder 2"/>
          <p:cNvSpPr>
            <a:spLocks noGrp="1"/>
          </p:cNvSpPr>
          <p:nvPr>
            <p:ph type="body" idx="1"/>
          </p:nvPr>
        </p:nvSpPr>
        <p:spPr>
          <a:xfrm>
            <a:off x="742950" y="4509120"/>
            <a:ext cx="8420100" cy="1080120"/>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E546BB1A-C546-E241-ACFC-B7F24CFA2D87}"/>
              </a:ext>
            </a:extLst>
          </p:cNvPr>
          <p:cNvSpPr>
            <a:spLocks noGrp="1"/>
          </p:cNvSpPr>
          <p:nvPr>
            <p:ph type="dt" sz="half" idx="10"/>
          </p:nvPr>
        </p:nvSpPr>
        <p:spPr/>
        <p:txBody>
          <a:bodyPr/>
          <a:lstStyle>
            <a:lvl1pPr>
              <a:defRPr/>
            </a:lvl1pPr>
          </a:lstStyle>
          <a:p>
            <a:pPr>
              <a:defRPr/>
            </a:pPr>
            <a:fld id="{F05CDC10-9BD1-DA48-972E-7533B37A1E03}" type="datetime3">
              <a:rPr lang="en-GB"/>
              <a:pPr>
                <a:defRPr/>
              </a:pPr>
              <a:t>6 June, 2018</a:t>
            </a:fld>
            <a:endParaRPr lang="en-GB" dirty="0"/>
          </a:p>
        </p:txBody>
      </p:sp>
      <p:sp>
        <p:nvSpPr>
          <p:cNvPr id="8" name="Slide Number Placeholder 5">
            <a:extLst>
              <a:ext uri="{FF2B5EF4-FFF2-40B4-BE49-F238E27FC236}">
                <a16:creationId xmlns:a16="http://schemas.microsoft.com/office/drawing/2014/main" id="{67CE4334-1CEE-A24C-AD95-AD7D155294D2}"/>
              </a:ext>
            </a:extLst>
          </p:cNvPr>
          <p:cNvSpPr>
            <a:spLocks noGrp="1"/>
          </p:cNvSpPr>
          <p:nvPr>
            <p:ph type="sldNum" sz="quarter" idx="11"/>
          </p:nvPr>
        </p:nvSpPr>
        <p:spPr/>
        <p:txBody>
          <a:bodyPr/>
          <a:lstStyle>
            <a:lvl1pPr>
              <a:defRPr/>
            </a:lvl1pPr>
          </a:lstStyle>
          <a:p>
            <a:pPr>
              <a:defRPr/>
            </a:pPr>
            <a:fld id="{9EF6B4AC-1E71-7242-9EEA-747000604C44}" type="slidenum">
              <a:rPr lang="en-GB"/>
              <a:pPr>
                <a:defRPr/>
              </a:pPr>
              <a:t>‹#›</a:t>
            </a:fld>
            <a:endParaRPr lang="en-GB" dirty="0"/>
          </a:p>
        </p:txBody>
      </p:sp>
      <p:sp>
        <p:nvSpPr>
          <p:cNvPr id="9" name="Footer Placeholder 5">
            <a:extLst>
              <a:ext uri="{FF2B5EF4-FFF2-40B4-BE49-F238E27FC236}">
                <a16:creationId xmlns:a16="http://schemas.microsoft.com/office/drawing/2014/main" id="{4D93C6E9-B698-D94E-85E7-E555DCAB1FD5}"/>
              </a:ext>
            </a:extLst>
          </p:cNvPr>
          <p:cNvSpPr>
            <a:spLocks noGrp="1"/>
          </p:cNvSpPr>
          <p:nvPr>
            <p:ph type="ftr" sz="quarter" idx="12"/>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403394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77A5C06-DC07-5F48-8DC2-F2DFBED4241B}"/>
              </a:ext>
            </a:extLst>
          </p:cNvPr>
          <p:cNvCxnSpPr>
            <a:stCxn id="10" idx="2"/>
          </p:cNvCxnSpPr>
          <p:nvPr userDrawn="1"/>
        </p:nvCxnSpPr>
        <p:spPr>
          <a:xfrm>
            <a:off x="7758113" y="4073525"/>
            <a:ext cx="3175" cy="2268538"/>
          </a:xfrm>
          <a:prstGeom prst="line">
            <a:avLst/>
          </a:prstGeom>
          <a:ln w="12700">
            <a:solidFill>
              <a:srgbClr val="009FDF"/>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5525" y="1124744"/>
            <a:ext cx="8485605" cy="755933"/>
          </a:xfrm>
        </p:spPr>
        <p:txBody>
          <a:bodyPr/>
          <a:lstStyle/>
          <a:p>
            <a:r>
              <a:rPr lang="en-US"/>
              <a:t>Click to edit Master title style</a:t>
            </a:r>
            <a:endParaRPr lang="en-GB" dirty="0"/>
          </a:p>
        </p:txBody>
      </p:sp>
      <p:sp>
        <p:nvSpPr>
          <p:cNvPr id="3" name="Content Placeholder 2"/>
          <p:cNvSpPr>
            <a:spLocks noGrp="1"/>
          </p:cNvSpPr>
          <p:nvPr>
            <p:ph idx="1"/>
          </p:nvPr>
        </p:nvSpPr>
        <p:spPr>
          <a:xfrm>
            <a:off x="1030724" y="1988840"/>
            <a:ext cx="5054084" cy="4248471"/>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3"/>
          </p:nvPr>
        </p:nvSpPr>
        <p:spPr>
          <a:xfrm>
            <a:off x="6753200" y="2060848"/>
            <a:ext cx="2011362" cy="2012950"/>
          </a:xfrm>
          <a:noFill/>
          <a:ln w="12700">
            <a:solidFill>
              <a:srgbClr val="009FDF"/>
            </a:solidFill>
            <a:prstDash val="solid"/>
          </a:ln>
        </p:spPr>
        <p:style>
          <a:lnRef idx="1">
            <a:schemeClr val="accent1"/>
          </a:lnRef>
          <a:fillRef idx="0">
            <a:schemeClr val="accent1"/>
          </a:fillRef>
          <a:effectRef idx="0">
            <a:schemeClr val="accent1"/>
          </a:effectRef>
          <a:fontRef idx="minor">
            <a:schemeClr val="tx1"/>
          </a:fontRef>
        </p:style>
        <p:txBody>
          <a:bodyPr lIns="108000" tIns="108000" rIns="108000" bIns="108000" anchor="ctr"/>
          <a:lstStyle>
            <a:lvl1pPr marL="0" indent="0" algn="ctr">
              <a:buNone/>
              <a:defRPr sz="2400" b="1">
                <a:solidFill>
                  <a:srgbClr val="009FDF"/>
                </a:solidFill>
                <a:latin typeface="Georgia"/>
                <a:cs typeface="Georgia"/>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Date Placeholder 3">
            <a:extLst>
              <a:ext uri="{FF2B5EF4-FFF2-40B4-BE49-F238E27FC236}">
                <a16:creationId xmlns:a16="http://schemas.microsoft.com/office/drawing/2014/main" id="{C18B4646-0E99-9148-9A8C-B325381DC12B}"/>
              </a:ext>
            </a:extLst>
          </p:cNvPr>
          <p:cNvSpPr>
            <a:spLocks noGrp="1"/>
          </p:cNvSpPr>
          <p:nvPr>
            <p:ph type="dt" sz="half" idx="14"/>
          </p:nvPr>
        </p:nvSpPr>
        <p:spPr/>
        <p:txBody>
          <a:bodyPr/>
          <a:lstStyle>
            <a:lvl1pPr>
              <a:defRPr/>
            </a:lvl1pPr>
          </a:lstStyle>
          <a:p>
            <a:pPr>
              <a:defRPr/>
            </a:pPr>
            <a:fld id="{841B7126-E5EC-FC47-BFCD-091DD0C4BC8B}" type="datetime3">
              <a:rPr lang="en-GB"/>
              <a:pPr>
                <a:defRPr/>
              </a:pPr>
              <a:t>6 June, 2018</a:t>
            </a:fld>
            <a:endParaRPr lang="en-GB"/>
          </a:p>
        </p:txBody>
      </p:sp>
      <p:sp>
        <p:nvSpPr>
          <p:cNvPr id="11" name="Slide Number Placeholder 5">
            <a:extLst>
              <a:ext uri="{FF2B5EF4-FFF2-40B4-BE49-F238E27FC236}">
                <a16:creationId xmlns:a16="http://schemas.microsoft.com/office/drawing/2014/main" id="{C270284D-48E0-2E44-A6F6-5BA106C533D6}"/>
              </a:ext>
            </a:extLst>
          </p:cNvPr>
          <p:cNvSpPr>
            <a:spLocks noGrp="1"/>
          </p:cNvSpPr>
          <p:nvPr>
            <p:ph type="sldNum" sz="quarter" idx="15"/>
          </p:nvPr>
        </p:nvSpPr>
        <p:spPr/>
        <p:txBody>
          <a:bodyPr/>
          <a:lstStyle>
            <a:lvl1pPr>
              <a:defRPr/>
            </a:lvl1pPr>
          </a:lstStyle>
          <a:p>
            <a:pPr>
              <a:defRPr/>
            </a:pPr>
            <a:fld id="{A409CB20-AA21-A540-BDF0-152BAB661D93}" type="slidenum">
              <a:rPr lang="en-GB"/>
              <a:pPr>
                <a:defRPr/>
              </a:pPr>
              <a:t>‹#›</a:t>
            </a:fld>
            <a:endParaRPr lang="en-GB"/>
          </a:p>
        </p:txBody>
      </p:sp>
      <p:sp>
        <p:nvSpPr>
          <p:cNvPr id="12" name="Footer Placeholder 5">
            <a:extLst>
              <a:ext uri="{FF2B5EF4-FFF2-40B4-BE49-F238E27FC236}">
                <a16:creationId xmlns:a16="http://schemas.microsoft.com/office/drawing/2014/main" id="{AA4677F5-3F65-A04D-9E90-A3DF19152294}"/>
              </a:ext>
            </a:extLst>
          </p:cNvPr>
          <p:cNvSpPr>
            <a:spLocks noGrp="1"/>
          </p:cNvSpPr>
          <p:nvPr>
            <p:ph type="ftr" sz="quarter" idx="16"/>
          </p:nvPr>
        </p:nvSpPr>
        <p:spPr/>
        <p:txBody>
          <a:bodyPr/>
          <a:lstStyle>
            <a:lvl1pPr>
              <a:defRPr dirty="0"/>
            </a:lvl1pPr>
          </a:lstStyle>
          <a:p>
            <a:pPr>
              <a:defRPr/>
            </a:pPr>
            <a:r>
              <a:rPr lang="en-GB" dirty="0"/>
              <a:t>@</a:t>
            </a:r>
            <a:r>
              <a:rPr lang="en-GB" dirty="0" err="1"/>
              <a:t>PASS_Bradford</a:t>
            </a:r>
            <a:r>
              <a:rPr lang="en-GB" dirty="0"/>
              <a:t> – </a:t>
            </a:r>
            <a:r>
              <a:rPr lang="en-GB" dirty="0" err="1"/>
              <a:t>www.bradford.ac.uk</a:t>
            </a:r>
            <a:r>
              <a:rPr lang="en-GB" dirty="0"/>
              <a:t>/pass</a:t>
            </a:r>
          </a:p>
        </p:txBody>
      </p:sp>
    </p:spTree>
    <p:extLst>
      <p:ext uri="{BB962C8B-B14F-4D97-AF65-F5344CB8AC3E}">
        <p14:creationId xmlns:p14="http://schemas.microsoft.com/office/powerpoint/2010/main" val="16305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2157B0-4E4C-E941-9D07-FD8A62B0B095}"/>
              </a:ext>
            </a:extLst>
          </p:cNvPr>
          <p:cNvSpPr>
            <a:spLocks noGrp="1"/>
          </p:cNvSpPr>
          <p:nvPr>
            <p:ph type="title"/>
          </p:nvPr>
        </p:nvSpPr>
        <p:spPr bwMode="auto">
          <a:xfrm>
            <a:off x="1031875" y="980728"/>
            <a:ext cx="84851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a:extLst>
              <a:ext uri="{FF2B5EF4-FFF2-40B4-BE49-F238E27FC236}">
                <a16:creationId xmlns:a16="http://schemas.microsoft.com/office/drawing/2014/main" id="{48E7F623-1CE6-264A-9F8D-128DB76E9233}"/>
              </a:ext>
            </a:extLst>
          </p:cNvPr>
          <p:cNvSpPr>
            <a:spLocks noGrp="1"/>
          </p:cNvSpPr>
          <p:nvPr>
            <p:ph type="body" idx="1"/>
          </p:nvPr>
        </p:nvSpPr>
        <p:spPr bwMode="auto">
          <a:xfrm>
            <a:off x="1031875" y="1747491"/>
            <a:ext cx="8485188" cy="448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 name="Rectangle 9">
            <a:extLst>
              <a:ext uri="{FF2B5EF4-FFF2-40B4-BE49-F238E27FC236}">
                <a16:creationId xmlns:a16="http://schemas.microsoft.com/office/drawing/2014/main" id="{0E8D6EC2-95F5-BC43-AEDC-A48F7F120BB6}"/>
              </a:ext>
            </a:extLst>
          </p:cNvPr>
          <p:cNvSpPr/>
          <p:nvPr/>
        </p:nvSpPr>
        <p:spPr bwMode="auto">
          <a:xfrm>
            <a:off x="387350" y="6340475"/>
            <a:ext cx="496888" cy="35877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spcBef>
                <a:spcPts val="0"/>
              </a:spcBef>
              <a:spcAft>
                <a:spcPts val="0"/>
              </a:spcAft>
              <a:defRPr/>
            </a:pPr>
            <a:endParaRPr lang="en-GB" sz="1050" b="1" dirty="0">
              <a:solidFill>
                <a:schemeClr val="bg1"/>
              </a:solidFill>
              <a:latin typeface="Lucida Sans" panose="020B0602030504020204" pitchFamily="34" charset="0"/>
              <a:cs typeface="Lucida Sans"/>
            </a:endParaRPr>
          </a:p>
        </p:txBody>
      </p:sp>
      <p:sp>
        <p:nvSpPr>
          <p:cNvPr id="8" name="Rectangle 7">
            <a:extLst>
              <a:ext uri="{FF2B5EF4-FFF2-40B4-BE49-F238E27FC236}">
                <a16:creationId xmlns:a16="http://schemas.microsoft.com/office/drawing/2014/main" id="{3FC348C9-44E4-A641-B1C5-88FCF65E5DC3}"/>
              </a:ext>
            </a:extLst>
          </p:cNvPr>
          <p:cNvSpPr/>
          <p:nvPr/>
        </p:nvSpPr>
        <p:spPr bwMode="auto">
          <a:xfrm>
            <a:off x="2720975" y="6340475"/>
            <a:ext cx="6796088" cy="35877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50">
              <a:latin typeface="Lucida Sans" panose="020B0602030504020204" pitchFamily="34" charset="0"/>
              <a:cs typeface="Lucida Sans"/>
            </a:endParaRPr>
          </a:p>
        </p:txBody>
      </p:sp>
      <p:sp>
        <p:nvSpPr>
          <p:cNvPr id="9" name="Rectangle 8">
            <a:extLst>
              <a:ext uri="{FF2B5EF4-FFF2-40B4-BE49-F238E27FC236}">
                <a16:creationId xmlns:a16="http://schemas.microsoft.com/office/drawing/2014/main" id="{E1BC940B-95FB-FA4B-A1D5-75B7B7B0F8C4}"/>
              </a:ext>
            </a:extLst>
          </p:cNvPr>
          <p:cNvSpPr/>
          <p:nvPr/>
        </p:nvSpPr>
        <p:spPr bwMode="auto">
          <a:xfrm>
            <a:off x="904875" y="6340475"/>
            <a:ext cx="1816100" cy="3587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1" fontAlgn="auto" hangingPunct="1">
              <a:spcBef>
                <a:spcPts val="0"/>
              </a:spcBef>
              <a:spcAft>
                <a:spcPts val="0"/>
              </a:spcAft>
              <a:defRPr/>
            </a:pPr>
            <a:endParaRPr lang="en-GB" sz="1050" b="1">
              <a:latin typeface="Lucida Sans" panose="020B0602030504020204" pitchFamily="34" charset="0"/>
              <a:cs typeface="Lucida Sans"/>
            </a:endParaRPr>
          </a:p>
        </p:txBody>
      </p:sp>
      <p:sp>
        <p:nvSpPr>
          <p:cNvPr id="4" name="Date Placeholder 3">
            <a:extLst>
              <a:ext uri="{FF2B5EF4-FFF2-40B4-BE49-F238E27FC236}">
                <a16:creationId xmlns:a16="http://schemas.microsoft.com/office/drawing/2014/main" id="{755DB8A6-DE8D-FA42-B3E5-9CA3370C75F6}"/>
              </a:ext>
            </a:extLst>
          </p:cNvPr>
          <p:cNvSpPr>
            <a:spLocks noGrp="1"/>
          </p:cNvSpPr>
          <p:nvPr>
            <p:ph type="dt" sz="half" idx="2"/>
          </p:nvPr>
        </p:nvSpPr>
        <p:spPr>
          <a:xfrm>
            <a:off x="904875" y="6337300"/>
            <a:ext cx="1816100" cy="365125"/>
          </a:xfrm>
          <a:prstGeom prst="rect">
            <a:avLst/>
          </a:prstGeom>
        </p:spPr>
        <p:txBody>
          <a:bodyPr vert="horz" lIns="0" tIns="0" rIns="91440" bIns="0" rtlCol="0" anchor="ctr"/>
          <a:lstStyle>
            <a:lvl1pPr algn="ctr" eaLnBrk="1" fontAlgn="auto" hangingPunct="1">
              <a:spcBef>
                <a:spcPts val="0"/>
              </a:spcBef>
              <a:spcAft>
                <a:spcPts val="0"/>
              </a:spcAft>
              <a:defRPr sz="1200">
                <a:solidFill>
                  <a:schemeClr val="bg1"/>
                </a:solidFill>
                <a:latin typeface="Lucida Sans Unicode" panose="020B0602030504020204" pitchFamily="34" charset="0"/>
                <a:ea typeface="+mn-ea"/>
                <a:cs typeface="Lucida Sans Unicode" panose="020B0602030504020204" pitchFamily="34" charset="0"/>
              </a:defRPr>
            </a:lvl1pPr>
          </a:lstStyle>
          <a:p>
            <a:pPr>
              <a:defRPr/>
            </a:pPr>
            <a:fld id="{E5D602AF-61E8-6444-B182-D36C06E5DC20}" type="datetime3">
              <a:rPr lang="en-GB"/>
              <a:pPr>
                <a:defRPr/>
              </a:pPr>
              <a:t>6 June, 2018</a:t>
            </a:fld>
            <a:endParaRPr lang="en-GB" dirty="0"/>
          </a:p>
        </p:txBody>
      </p:sp>
      <p:sp>
        <p:nvSpPr>
          <p:cNvPr id="6" name="Slide Number Placeholder 5">
            <a:extLst>
              <a:ext uri="{FF2B5EF4-FFF2-40B4-BE49-F238E27FC236}">
                <a16:creationId xmlns:a16="http://schemas.microsoft.com/office/drawing/2014/main" id="{059DBD06-B194-E540-9ED0-9BEED4A9218B}"/>
              </a:ext>
            </a:extLst>
          </p:cNvPr>
          <p:cNvSpPr>
            <a:spLocks noGrp="1"/>
          </p:cNvSpPr>
          <p:nvPr>
            <p:ph type="sldNum" sz="quarter" idx="4"/>
          </p:nvPr>
        </p:nvSpPr>
        <p:spPr>
          <a:xfrm>
            <a:off x="377825" y="6337300"/>
            <a:ext cx="514350" cy="365125"/>
          </a:xfrm>
          <a:prstGeom prst="rect">
            <a:avLst/>
          </a:prstGeom>
        </p:spPr>
        <p:txBody>
          <a:bodyPr vert="horz" lIns="0" tIns="0" rIns="0" bIns="0" rtlCol="0" anchor="ctr"/>
          <a:lstStyle>
            <a:lvl1pPr algn="ctr" eaLnBrk="1" fontAlgn="auto" hangingPunct="1">
              <a:spcBef>
                <a:spcPts val="0"/>
              </a:spcBef>
              <a:spcAft>
                <a:spcPts val="0"/>
              </a:spcAft>
              <a:defRPr sz="1200">
                <a:solidFill>
                  <a:schemeClr val="bg1"/>
                </a:solidFill>
                <a:latin typeface="Lucida Sans Unicode" panose="020B0602030504020204" pitchFamily="34" charset="0"/>
                <a:ea typeface="+mn-ea"/>
                <a:cs typeface="Lucida Sans Unicode" panose="020B0602030504020204" pitchFamily="34" charset="0"/>
              </a:defRPr>
            </a:lvl1pPr>
          </a:lstStyle>
          <a:p>
            <a:pPr>
              <a:defRPr/>
            </a:pPr>
            <a:fld id="{C208CED5-C280-504D-938D-C41C87AAD715}" type="slidenum">
              <a:rPr lang="en-GB"/>
              <a:pPr>
                <a:defRPr/>
              </a:pPr>
              <a:t>‹#›</a:t>
            </a:fld>
            <a:endParaRPr lang="en-GB" dirty="0"/>
          </a:p>
        </p:txBody>
      </p:sp>
      <p:sp>
        <p:nvSpPr>
          <p:cNvPr id="17" name="Footer Placeholder 5">
            <a:extLst>
              <a:ext uri="{FF2B5EF4-FFF2-40B4-BE49-F238E27FC236}">
                <a16:creationId xmlns:a16="http://schemas.microsoft.com/office/drawing/2014/main" id="{905E6F4E-3DCF-7A48-A540-B1D5887B50B9}"/>
              </a:ext>
            </a:extLst>
          </p:cNvPr>
          <p:cNvSpPr>
            <a:spLocks noGrp="1"/>
          </p:cNvSpPr>
          <p:nvPr>
            <p:ph type="ftr" sz="quarter" idx="3"/>
          </p:nvPr>
        </p:nvSpPr>
        <p:spPr>
          <a:xfrm>
            <a:off x="2720975" y="6337300"/>
            <a:ext cx="6840538" cy="365125"/>
          </a:xfrm>
          <a:prstGeom prst="rect">
            <a:avLst/>
          </a:prstGeom>
        </p:spPr>
        <p:txBody>
          <a:bodyPr/>
          <a:lstStyle>
            <a:lvl1pPr algn="ctr" eaLnBrk="1" hangingPunct="1">
              <a:defRPr>
                <a:latin typeface="Arial" panose="020B0604020202020204" pitchFamily="34" charset="0"/>
                <a:cs typeface="Arial" panose="020B0604020202020204" pitchFamily="34" charset="0"/>
              </a:defRPr>
            </a:lvl1pPr>
          </a:lstStyle>
          <a:p>
            <a:pPr>
              <a:defRPr/>
            </a:pPr>
            <a:r>
              <a:rPr lang="en-GB" dirty="0"/>
              <a:t>@</a:t>
            </a:r>
            <a:r>
              <a:rPr lang="en-GB" dirty="0" err="1"/>
              <a:t>PASS_Bradford</a:t>
            </a:r>
            <a:r>
              <a:rPr lang="en-GB" dirty="0"/>
              <a:t> – </a:t>
            </a:r>
            <a:r>
              <a:rPr lang="en-GB" dirty="0" err="1"/>
              <a:t>www.bradford.ac.uk</a:t>
            </a:r>
            <a:r>
              <a:rPr lang="en-GB" dirty="0"/>
              <a:t>/pass</a:t>
            </a:r>
          </a:p>
        </p:txBody>
      </p:sp>
      <p:grpSp>
        <p:nvGrpSpPr>
          <p:cNvPr id="3" name="Group 2">
            <a:extLst>
              <a:ext uri="{FF2B5EF4-FFF2-40B4-BE49-F238E27FC236}">
                <a16:creationId xmlns:a16="http://schemas.microsoft.com/office/drawing/2014/main" id="{599EA733-CFB9-2843-A372-8B1843E134F2}"/>
              </a:ext>
            </a:extLst>
          </p:cNvPr>
          <p:cNvGrpSpPr/>
          <p:nvPr userDrawn="1"/>
        </p:nvGrpSpPr>
        <p:grpSpPr>
          <a:xfrm>
            <a:off x="381000" y="146844"/>
            <a:ext cx="9185267" cy="693043"/>
            <a:chOff x="381000" y="146844"/>
            <a:chExt cx="9185267" cy="693043"/>
          </a:xfrm>
        </p:grpSpPr>
        <p:sp>
          <p:nvSpPr>
            <p:cNvPr id="1034" name="Rectangle 15">
              <a:extLst>
                <a:ext uri="{FF2B5EF4-FFF2-40B4-BE49-F238E27FC236}">
                  <a16:creationId xmlns:a16="http://schemas.microsoft.com/office/drawing/2014/main" id="{098EECDF-4BD5-744C-AB86-334838705133}"/>
                </a:ext>
              </a:extLst>
            </p:cNvPr>
            <p:cNvSpPr>
              <a:spLocks noChangeArrowheads="1"/>
            </p:cNvSpPr>
            <p:nvPr/>
          </p:nvSpPr>
          <p:spPr bwMode="auto">
            <a:xfrm>
              <a:off x="3229562" y="292586"/>
              <a:ext cx="63367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r>
                <a:rPr lang="en-GB" altLang="en-US" sz="2000" dirty="0">
                  <a:solidFill>
                    <a:srgbClr val="666666"/>
                  </a:solidFill>
                  <a:latin typeface="Lucida Sans" panose="020B0602030504020204" pitchFamily="34" charset="77"/>
                  <a:cs typeface="Times New Roman" panose="02020603050405020304" pitchFamily="18" charset="0"/>
                </a:rPr>
                <a:t>Programme Assessment Strategies (PASS)</a:t>
              </a:r>
              <a:endParaRPr lang="en-GB" altLang="en-US" sz="2400" dirty="0">
                <a:solidFill>
                  <a:srgbClr val="666666"/>
                </a:solidFill>
                <a:latin typeface="Lucida Sans" panose="020B0602030504020204" pitchFamily="34" charset="77"/>
                <a:cs typeface="Times New Roman" panose="02020603050405020304" pitchFamily="18" charset="0"/>
              </a:endParaRPr>
            </a:p>
          </p:txBody>
        </p:sp>
        <p:pic>
          <p:nvPicPr>
            <p:cNvPr id="2" name="Picture 1">
              <a:extLst>
                <a:ext uri="{FF2B5EF4-FFF2-40B4-BE49-F238E27FC236}">
                  <a16:creationId xmlns:a16="http://schemas.microsoft.com/office/drawing/2014/main" id="{21B4866D-D08C-334E-85F2-6BA1A72A09D3}"/>
                </a:ext>
              </a:extLst>
            </p:cNvPr>
            <p:cNvPicPr>
              <a:picLocks noChangeAspect="1"/>
            </p:cNvPicPr>
            <p:nvPr userDrawn="1"/>
          </p:nvPicPr>
          <p:blipFill>
            <a:blip r:embed="rId22"/>
            <a:stretch>
              <a:fillRect/>
            </a:stretch>
          </p:blipFill>
          <p:spPr>
            <a:xfrm>
              <a:off x="416496" y="146844"/>
              <a:ext cx="2520000" cy="495600"/>
            </a:xfrm>
            <a:prstGeom prst="rect">
              <a:avLst/>
            </a:prstGeom>
          </p:spPr>
        </p:pic>
        <p:cxnSp>
          <p:nvCxnSpPr>
            <p:cNvPr id="16" name="Straight Connector 15">
              <a:extLst>
                <a:ext uri="{FF2B5EF4-FFF2-40B4-BE49-F238E27FC236}">
                  <a16:creationId xmlns:a16="http://schemas.microsoft.com/office/drawing/2014/main" id="{1DFBAF5A-9A97-8446-BD19-8A0F613AD950}"/>
                </a:ext>
              </a:extLst>
            </p:cNvPr>
            <p:cNvCxnSpPr/>
            <p:nvPr userDrawn="1"/>
          </p:nvCxnSpPr>
          <p:spPr bwMode="auto">
            <a:xfrm flipV="1">
              <a:off x="381000" y="836712"/>
              <a:ext cx="9148763" cy="3175"/>
            </a:xfrm>
            <a:prstGeom prst="line">
              <a:avLst/>
            </a:prstGeom>
            <a:ln>
              <a:solidFill>
                <a:srgbClr val="7F7F7F"/>
              </a:solidFill>
              <a:prstDash val="sysDash"/>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 id="2147484258" r:id="rId17"/>
    <p:sldLayoutId id="2147484259" r:id="rId18"/>
    <p:sldLayoutId id="2147484260" r:id="rId19"/>
    <p:sldLayoutId id="2147484261" r:id="rId20"/>
  </p:sldLayoutIdLst>
  <p:hf hdr="0"/>
  <p:txStyles>
    <p:titleStyle>
      <a:lvl1pPr algn="l" rtl="0" fontAlgn="base">
        <a:spcBef>
          <a:spcPct val="0"/>
        </a:spcBef>
        <a:spcAft>
          <a:spcPct val="0"/>
        </a:spcAft>
        <a:defRPr sz="2800" b="1" kern="1200">
          <a:solidFill>
            <a:srgbClr val="009FDF"/>
          </a:solidFill>
          <a:latin typeface="Georgia" panose="02040502050405020303" pitchFamily="18" charset="0"/>
          <a:ea typeface="MS PGothic" pitchFamily="34" charset="-128"/>
          <a:cs typeface="ＭＳ Ｐゴシック" charset="0"/>
        </a:defRPr>
      </a:lvl1pPr>
      <a:lvl2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2pPr>
      <a:lvl3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3pPr>
      <a:lvl4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4pPr>
      <a:lvl5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5pPr>
      <a:lvl6pPr marL="4572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6pPr>
      <a:lvl7pPr marL="9144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7pPr>
      <a:lvl8pPr marL="13716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8pPr>
      <a:lvl9pPr marL="18288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chemeClr val="tx1"/>
          </a:solidFill>
          <a:latin typeface="Lucida Sans Unicode" panose="020B0602030504020204" pitchFamily="34" charset="0"/>
          <a:ea typeface="MS PGothic" pitchFamily="34" charset="-128"/>
          <a:cs typeface="Lucida Sans Unicode" panose="020B0602030504020204" pitchFamily="34" charset="0"/>
        </a:defRPr>
      </a:lvl1pPr>
      <a:lvl2pPr marL="742950" indent="-285750" algn="l" rtl="0" fontAlgn="base">
        <a:spcBef>
          <a:spcPct val="20000"/>
        </a:spcBef>
        <a:spcAft>
          <a:spcPct val="0"/>
        </a:spcAft>
        <a:buFont typeface="Arial" panose="020B0604020202020204" pitchFamily="34" charset="0"/>
        <a:buChar char="–"/>
        <a:defRPr sz="2000" kern="1200">
          <a:solidFill>
            <a:schemeClr val="tx1"/>
          </a:solidFill>
          <a:latin typeface="Lucida Sans Unicode" panose="020B0602030504020204" pitchFamily="34" charset="0"/>
          <a:ea typeface="MS PGothic" pitchFamily="34" charset="-128"/>
          <a:cs typeface="Lucida Sans Unicode" panose="020B0602030504020204" pitchFamily="34" charset="0"/>
        </a:defRPr>
      </a:lvl2pPr>
      <a:lvl3pPr marL="1143000" indent="-228600" algn="l" rtl="0" fontAlgn="base">
        <a:spcBef>
          <a:spcPct val="20000"/>
        </a:spcBef>
        <a:spcAft>
          <a:spcPct val="0"/>
        </a:spcAft>
        <a:buFont typeface="Arial" panose="020B0604020202020204" pitchFamily="34" charset="0"/>
        <a:buChar char="•"/>
        <a:defRPr kern="1200">
          <a:solidFill>
            <a:schemeClr val="tx1"/>
          </a:solidFill>
          <a:latin typeface="Lucida Sans Unicode" panose="020B0602030504020204" pitchFamily="34" charset="0"/>
          <a:ea typeface="MS PGothic" pitchFamily="34" charset="-128"/>
          <a:cs typeface="Lucida Sans Unicode" panose="020B0602030504020204" pitchFamily="34" charset="0"/>
        </a:defRPr>
      </a:lvl3pPr>
      <a:lvl4pPr marL="1600200" indent="-228600" algn="l" rtl="0" fontAlgn="base">
        <a:spcBef>
          <a:spcPct val="20000"/>
        </a:spcBef>
        <a:spcAft>
          <a:spcPct val="0"/>
        </a:spcAft>
        <a:buFont typeface="Arial" panose="020B0604020202020204" pitchFamily="34" charset="0"/>
        <a:buChar char="–"/>
        <a:defRPr sz="1600" kern="1200">
          <a:solidFill>
            <a:schemeClr val="tx1"/>
          </a:solidFill>
          <a:latin typeface="Lucida Sans Unicode" panose="020B0602030504020204" pitchFamily="34" charset="0"/>
          <a:ea typeface="MS PGothic" pitchFamily="34" charset="-128"/>
          <a:cs typeface="Lucida Sans Unicode" panose="020B0602030504020204" pitchFamily="34" charset="0"/>
        </a:defRPr>
      </a:lvl4pPr>
      <a:lvl5pPr marL="2057400" indent="-228600" algn="l" rtl="0" fontAlgn="base">
        <a:spcBef>
          <a:spcPct val="20000"/>
        </a:spcBef>
        <a:spcAft>
          <a:spcPct val="0"/>
        </a:spcAft>
        <a:buFont typeface="Arial" panose="020B0604020202020204" pitchFamily="34" charset="0"/>
        <a:buChar char="»"/>
        <a:defRPr sz="1600" kern="1200">
          <a:solidFill>
            <a:schemeClr val="tx1"/>
          </a:solidFill>
          <a:latin typeface="Lucida Sans Unicode" panose="020B0602030504020204" pitchFamily="34" charset="0"/>
          <a:ea typeface="MS PGothic" pitchFamily="34" charset="-128"/>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ass.brad.ac.uk/position-paper.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reativecommons.org/licenses/by-nc-sa/3.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radford.ac.uk/life-sciences/pharmacy-medical-sciences/courses/team-based-learn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ft.vanderbilt.edu/guides-sub-pages/team-based-learn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heffield.ac.uk/lets/cpd/conf/2018/intro"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s://www.seda.ac.uk/past-issues/18.1" TargetMode="External"/><Relationship Id="rId2" Type="http://schemas.openxmlformats.org/officeDocument/2006/relationships/hyperlink" Target="https://www.seda.ac.uk/specials" TargetMode="External"/><Relationship Id="rId1" Type="http://schemas.openxmlformats.org/officeDocument/2006/relationships/slideLayout" Target="../slideLayouts/slideLayout2.xml"/><Relationship Id="rId4" Type="http://schemas.openxmlformats.org/officeDocument/2006/relationships/hyperlink" Target="http://www.seda.ac.uk/?p=5_4_1&amp;pID=12.4"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bradford.ac.uk/pa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whitfield@Bradford.ac.uk" TargetMode="External"/><Relationship Id="rId2" Type="http://schemas.openxmlformats.org/officeDocument/2006/relationships/hyperlink" Target="mailto:profpeter1@me.com" TargetMode="External"/><Relationship Id="rId1" Type="http://schemas.openxmlformats.org/officeDocument/2006/relationships/slideLayout" Target="../slideLayouts/slideLayout2.xml"/><Relationship Id="rId4" Type="http://schemas.openxmlformats.org/officeDocument/2006/relationships/hyperlink" Target="https://twitter.com/PASS_Bradfor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CFE7BC62-7810-574A-B40F-A4C738BE3BA7}"/>
              </a:ext>
            </a:extLst>
          </p:cNvPr>
          <p:cNvSpPr>
            <a:spLocks noGrp="1"/>
          </p:cNvSpPr>
          <p:nvPr>
            <p:ph type="ctrTitle" idx="4294967295"/>
          </p:nvPr>
        </p:nvSpPr>
        <p:spPr>
          <a:xfrm>
            <a:off x="904875" y="1341438"/>
            <a:ext cx="3903663" cy="3455987"/>
          </a:xfrm>
        </p:spPr>
        <p:txBody>
          <a:bodyPr/>
          <a:lstStyle/>
          <a:p>
            <a:r>
              <a:rPr lang="en-GB" altLang="en-US"/>
              <a:t>Resolving Assessment Issues in HE: Learning from innovation in programme-focused assessment</a:t>
            </a:r>
          </a:p>
        </p:txBody>
      </p:sp>
      <p:sp>
        <p:nvSpPr>
          <p:cNvPr id="5" name="Date Placeholder 4">
            <a:extLst>
              <a:ext uri="{FF2B5EF4-FFF2-40B4-BE49-F238E27FC236}">
                <a16:creationId xmlns:a16="http://schemas.microsoft.com/office/drawing/2014/main" id="{4DB36BCD-5113-3E4F-8E75-EA003604ED02}"/>
              </a:ext>
            </a:extLst>
          </p:cNvPr>
          <p:cNvSpPr>
            <a:spLocks noGrp="1"/>
          </p:cNvSpPr>
          <p:nvPr>
            <p:ph type="dt" sz="quarter" idx="10"/>
          </p:nvPr>
        </p:nvSpPr>
        <p:spPr/>
        <p:txBody>
          <a:bodyPr/>
          <a:lstStyle/>
          <a:p>
            <a:pPr>
              <a:defRPr/>
            </a:pPr>
            <a:fld id="{9656AE81-65D1-447E-AAC9-988344527FCD}" type="datetime3">
              <a:rPr lang="en-GB" smtClean="0"/>
              <a:pPr>
                <a:defRPr/>
              </a:pPr>
              <a:t>6 June, 2018</a:t>
            </a:fld>
            <a:endParaRPr lang="en-GB" dirty="0"/>
          </a:p>
        </p:txBody>
      </p:sp>
      <p:sp>
        <p:nvSpPr>
          <p:cNvPr id="7" name="Slide Number Placeholder 6">
            <a:extLst>
              <a:ext uri="{FF2B5EF4-FFF2-40B4-BE49-F238E27FC236}">
                <a16:creationId xmlns:a16="http://schemas.microsoft.com/office/drawing/2014/main" id="{2633F18F-BDEC-F44F-B964-58C0C71A9483}"/>
              </a:ext>
            </a:extLst>
          </p:cNvPr>
          <p:cNvSpPr>
            <a:spLocks noGrp="1"/>
          </p:cNvSpPr>
          <p:nvPr>
            <p:ph type="sldNum" sz="quarter" idx="11"/>
          </p:nvPr>
        </p:nvSpPr>
        <p:spPr/>
        <p:txBody>
          <a:bodyPr/>
          <a:lstStyle/>
          <a:p>
            <a:pPr>
              <a:defRPr/>
            </a:pPr>
            <a:fld id="{7728E0D2-8573-204B-8DE8-D27778A77398}" type="slidenum">
              <a:rPr lang="en-GB" smtClean="0"/>
              <a:pPr>
                <a:defRPr/>
              </a:pPr>
              <a:t>1</a:t>
            </a:fld>
            <a:endParaRPr lang="en-GB" dirty="0"/>
          </a:p>
        </p:txBody>
      </p:sp>
      <p:sp>
        <p:nvSpPr>
          <p:cNvPr id="24580" name="Footer Placeholder 5">
            <a:extLst>
              <a:ext uri="{FF2B5EF4-FFF2-40B4-BE49-F238E27FC236}">
                <a16:creationId xmlns:a16="http://schemas.microsoft.com/office/drawing/2014/main" id="{C9801019-BABE-814E-9237-C4561F6CE03F}"/>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pic>
        <p:nvPicPr>
          <p:cNvPr id="24581" name="Picture Placeholder 13">
            <a:extLst>
              <a:ext uri="{FF2B5EF4-FFF2-40B4-BE49-F238E27FC236}">
                <a16:creationId xmlns:a16="http://schemas.microsoft.com/office/drawing/2014/main" id="{4656C401-3A8A-6245-B1B3-E64AD224B32B}"/>
              </a:ext>
            </a:extLst>
          </p:cNvPr>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t="3932" b="3932"/>
          <a:stretch>
            <a:fillRect/>
          </a:stretch>
        </p:blipFill>
        <p:spPr>
          <a:xfrm>
            <a:off x="4989513" y="1341438"/>
            <a:ext cx="4572000" cy="4479925"/>
          </a:xfrm>
        </p:spPr>
      </p:pic>
      <p:sp>
        <p:nvSpPr>
          <p:cNvPr id="16" name="Subtitle 15">
            <a:extLst>
              <a:ext uri="{FF2B5EF4-FFF2-40B4-BE49-F238E27FC236}">
                <a16:creationId xmlns:a16="http://schemas.microsoft.com/office/drawing/2014/main" id="{C9E808C6-A470-2142-82D9-D2AC5CCD18C9}"/>
              </a:ext>
            </a:extLst>
          </p:cNvPr>
          <p:cNvSpPr>
            <a:spLocks noGrp="1"/>
          </p:cNvSpPr>
          <p:nvPr>
            <p:ph type="subTitle" idx="4294967295"/>
          </p:nvPr>
        </p:nvSpPr>
        <p:spPr>
          <a:xfrm>
            <a:off x="904875" y="4437063"/>
            <a:ext cx="3903663" cy="1439862"/>
          </a:xfrm>
        </p:spPr>
        <p:txBody>
          <a:bodyPr>
            <a:normAutofit lnSpcReduction="10000"/>
          </a:bodyPr>
          <a:lstStyle/>
          <a:p>
            <a:pPr marL="0" indent="0">
              <a:buFont typeface="Arial" charset="0"/>
              <a:buNone/>
              <a:defRPr/>
            </a:pPr>
            <a:endParaRPr lang="en-US" dirty="0"/>
          </a:p>
          <a:p>
            <a:pPr marL="0" indent="0">
              <a:buFont typeface="Arial" charset="0"/>
              <a:buNone/>
              <a:defRPr/>
            </a:pPr>
            <a:r>
              <a:rPr lang="en-US" dirty="0"/>
              <a:t>Prof Chris Rust</a:t>
            </a:r>
            <a:br>
              <a:rPr lang="en-US" dirty="0"/>
            </a:br>
            <a:r>
              <a:rPr lang="en-US" dirty="0"/>
              <a:t>Prof Peter Hartley</a:t>
            </a:r>
            <a:br>
              <a:rPr lang="en-US" dirty="0"/>
            </a:br>
            <a:r>
              <a:rPr lang="en-US" dirty="0"/>
              <a:t>Ruth Whitfield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4EF121B-77BF-FF42-BCBD-4ABBD0DF75BB}"/>
              </a:ext>
            </a:extLst>
          </p:cNvPr>
          <p:cNvSpPr>
            <a:spLocks noGrp="1"/>
          </p:cNvSpPr>
          <p:nvPr>
            <p:ph type="title"/>
          </p:nvPr>
        </p:nvSpPr>
        <p:spPr>
          <a:xfrm>
            <a:off x="1025525" y="1136650"/>
            <a:ext cx="8485188" cy="923925"/>
          </a:xfrm>
        </p:spPr>
        <p:txBody>
          <a:bodyPr/>
          <a:lstStyle/>
          <a:p>
            <a:r>
              <a:rPr lang="en-GB" altLang="en-US"/>
              <a:t>Any other key issues for you?</a:t>
            </a:r>
            <a:endParaRPr lang="en-US" altLang="en-US"/>
          </a:p>
        </p:txBody>
      </p:sp>
      <p:sp>
        <p:nvSpPr>
          <p:cNvPr id="3" name="Content Placeholder 2">
            <a:extLst>
              <a:ext uri="{FF2B5EF4-FFF2-40B4-BE49-F238E27FC236}">
                <a16:creationId xmlns:a16="http://schemas.microsoft.com/office/drawing/2014/main" id="{F2951130-55B9-DB4D-B6AD-77B214EA56B5}"/>
              </a:ext>
            </a:extLst>
          </p:cNvPr>
          <p:cNvSpPr>
            <a:spLocks noGrp="1"/>
          </p:cNvSpPr>
          <p:nvPr>
            <p:ph idx="1"/>
          </p:nvPr>
        </p:nvSpPr>
        <p:spPr>
          <a:xfrm>
            <a:off x="1025525" y="2276475"/>
            <a:ext cx="8485188" cy="3960813"/>
          </a:xfrm>
        </p:spPr>
        <p:txBody>
          <a:bodyPr/>
          <a:lstStyle/>
          <a:p>
            <a:pPr marL="411480" fontAlgn="auto">
              <a:spcAft>
                <a:spcPts val="0"/>
              </a:spcAft>
              <a:buFont typeface="Arial" charset="0"/>
              <a:buChar char="•"/>
              <a:defRPr/>
            </a:pPr>
            <a:r>
              <a:rPr lang="en-GB" dirty="0"/>
              <a:t>Do you have additional issues with your assessment practices?</a:t>
            </a:r>
          </a:p>
          <a:p>
            <a:pPr marL="411480" fontAlgn="auto">
              <a:spcAft>
                <a:spcPts val="0"/>
              </a:spcAft>
              <a:buFont typeface="Arial" charset="0"/>
              <a:buChar char="•"/>
              <a:defRPr/>
            </a:pPr>
            <a:r>
              <a:rPr lang="en-GB" dirty="0"/>
              <a:t>Which, if any, of these issues resonate most with you?</a:t>
            </a:r>
            <a:endParaRPr lang="en-US" dirty="0"/>
          </a:p>
        </p:txBody>
      </p:sp>
      <p:sp>
        <p:nvSpPr>
          <p:cNvPr id="4" name="Date Placeholder 3">
            <a:extLst>
              <a:ext uri="{FF2B5EF4-FFF2-40B4-BE49-F238E27FC236}">
                <a16:creationId xmlns:a16="http://schemas.microsoft.com/office/drawing/2014/main" id="{46C0BCA3-5789-C94E-B998-79DB12BA3676}"/>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0CCAB66D-C090-5F4B-A57F-50C5228EE761}"/>
              </a:ext>
            </a:extLst>
          </p:cNvPr>
          <p:cNvSpPr>
            <a:spLocks noGrp="1"/>
          </p:cNvSpPr>
          <p:nvPr>
            <p:ph type="sldNum" sz="quarter" idx="11"/>
          </p:nvPr>
        </p:nvSpPr>
        <p:spPr/>
        <p:txBody>
          <a:bodyPr/>
          <a:lstStyle/>
          <a:p>
            <a:pPr>
              <a:defRPr/>
            </a:pPr>
            <a:fld id="{54B24693-273F-2A4F-861C-806597FE01CF}" type="slidenum">
              <a:rPr lang="en-GB" smtClean="0"/>
              <a:pPr>
                <a:defRPr/>
              </a:pPr>
              <a:t>10</a:t>
            </a:fld>
            <a:endParaRPr lang="en-GB" dirty="0"/>
          </a:p>
        </p:txBody>
      </p:sp>
      <p:sp>
        <p:nvSpPr>
          <p:cNvPr id="33797" name="Footer Placeholder 5">
            <a:extLst>
              <a:ext uri="{FF2B5EF4-FFF2-40B4-BE49-F238E27FC236}">
                <a16:creationId xmlns:a16="http://schemas.microsoft.com/office/drawing/2014/main" id="{01B50099-9ED0-5845-B4B0-8C71A351C055}"/>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a:latin typeface="Arial" panose="020B0604020202020204" pitchFamily="34" charset="0"/>
              </a:rPr>
              <a:t>@PASS_Bradford – www.pass.brad.ac.uk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81A24C56-808B-954E-8732-474391310FC9}"/>
              </a:ext>
            </a:extLst>
          </p:cNvPr>
          <p:cNvSpPr>
            <a:spLocks noGrp="1"/>
          </p:cNvSpPr>
          <p:nvPr>
            <p:ph type="title"/>
          </p:nvPr>
        </p:nvSpPr>
        <p:spPr>
          <a:xfrm>
            <a:off x="1025525" y="1136650"/>
            <a:ext cx="8485188" cy="923925"/>
          </a:xfrm>
        </p:spPr>
        <p:txBody>
          <a:bodyPr/>
          <a:lstStyle/>
          <a:p>
            <a:r>
              <a:rPr lang="en-GB" altLang="en-US"/>
              <a:t>Recap – major problems/issues in assessment practice</a:t>
            </a:r>
            <a:endParaRPr lang="en-US" altLang="en-US"/>
          </a:p>
        </p:txBody>
      </p:sp>
      <p:sp>
        <p:nvSpPr>
          <p:cNvPr id="3" name="Content Placeholder 2">
            <a:extLst>
              <a:ext uri="{FF2B5EF4-FFF2-40B4-BE49-F238E27FC236}">
                <a16:creationId xmlns:a16="http://schemas.microsoft.com/office/drawing/2014/main" id="{9878FDED-A6D7-2D4D-8F2D-F958E1EA478F}"/>
              </a:ext>
            </a:extLst>
          </p:cNvPr>
          <p:cNvSpPr>
            <a:spLocks noGrp="1"/>
          </p:cNvSpPr>
          <p:nvPr>
            <p:ph idx="1"/>
          </p:nvPr>
        </p:nvSpPr>
        <p:spPr>
          <a:xfrm>
            <a:off x="1025525" y="2276475"/>
            <a:ext cx="8485188" cy="3960813"/>
          </a:xfrm>
        </p:spPr>
        <p:txBody>
          <a:bodyPr>
            <a:normAutofit fontScale="92500" lnSpcReduction="10000"/>
          </a:bodyPr>
          <a:lstStyle/>
          <a:p>
            <a:pPr marL="525780" indent="-457200" fontAlgn="auto">
              <a:spcAft>
                <a:spcPts val="600"/>
              </a:spcAft>
              <a:buClr>
                <a:schemeClr val="tx2">
                  <a:lumMod val="25000"/>
                </a:schemeClr>
              </a:buClr>
              <a:buFont typeface="+mj-lt"/>
              <a:buAutoNum type="arabicPeriod"/>
              <a:defRPr/>
            </a:pPr>
            <a:r>
              <a:rPr lang="en-US" dirty="0"/>
              <a:t>Not assessing </a:t>
            </a:r>
            <a:r>
              <a:rPr lang="en-US" dirty="0" err="1"/>
              <a:t>programme</a:t>
            </a:r>
            <a:r>
              <a:rPr lang="en-US" dirty="0"/>
              <a:t> outcomes.</a:t>
            </a:r>
          </a:p>
          <a:p>
            <a:pPr marL="525780" indent="-457200" fontAlgn="auto">
              <a:spcAft>
                <a:spcPts val="600"/>
              </a:spcAft>
              <a:buClr>
                <a:schemeClr val="tx2">
                  <a:lumMod val="25000"/>
                </a:schemeClr>
              </a:buClr>
              <a:buFont typeface="+mj-lt"/>
              <a:buAutoNum type="arabicPeriod"/>
              <a:defRPr/>
            </a:pPr>
            <a:r>
              <a:rPr lang="en-US" dirty="0" err="1"/>
              <a:t>Atomisation</a:t>
            </a:r>
            <a:r>
              <a:rPr lang="en-US" dirty="0"/>
              <a:t> of assessment</a:t>
            </a:r>
          </a:p>
          <a:p>
            <a:pPr marL="525780" indent="-457200" fontAlgn="auto">
              <a:spcAft>
                <a:spcPts val="600"/>
              </a:spcAft>
              <a:buClr>
                <a:schemeClr val="tx2">
                  <a:lumMod val="25000"/>
                </a:schemeClr>
              </a:buClr>
              <a:buFont typeface="+mj-lt"/>
              <a:buAutoNum type="arabicPeriod"/>
              <a:defRPr/>
            </a:pPr>
            <a:r>
              <a:rPr lang="en-US" dirty="0"/>
              <a:t>Students and staff failing to see the links/coherence of the </a:t>
            </a:r>
            <a:r>
              <a:rPr lang="en-US" dirty="0" err="1"/>
              <a:t>programme</a:t>
            </a:r>
            <a:r>
              <a:rPr lang="en-US" dirty="0"/>
              <a:t>.</a:t>
            </a:r>
          </a:p>
          <a:p>
            <a:pPr marL="525780" indent="-457200" fontAlgn="auto">
              <a:spcAft>
                <a:spcPts val="600"/>
              </a:spcAft>
              <a:buClr>
                <a:schemeClr val="tx2">
                  <a:lumMod val="25000"/>
                </a:schemeClr>
              </a:buClr>
              <a:buFont typeface="+mj-lt"/>
              <a:buAutoNum type="arabicPeriod"/>
              <a:defRPr/>
            </a:pPr>
            <a:r>
              <a:rPr lang="en-US" dirty="0"/>
              <a:t>Modules too short for complex learning. </a:t>
            </a:r>
          </a:p>
          <a:p>
            <a:pPr marL="525780" indent="-457200" fontAlgn="auto">
              <a:spcAft>
                <a:spcPts val="600"/>
              </a:spcAft>
              <a:buClr>
                <a:schemeClr val="tx2">
                  <a:lumMod val="25000"/>
                </a:schemeClr>
              </a:buClr>
              <a:buFont typeface="+mj-lt"/>
              <a:buAutoNum type="arabicPeriod"/>
              <a:defRPr/>
            </a:pPr>
            <a:r>
              <a:rPr lang="en-US" dirty="0"/>
              <a:t>Surface learning and </a:t>
            </a:r>
            <a:r>
              <a:rPr lang="ja-JP" altLang="en-US"/>
              <a:t>‘</a:t>
            </a:r>
            <a:r>
              <a:rPr lang="en-US" dirty="0"/>
              <a:t>tick-box mentality.</a:t>
            </a:r>
          </a:p>
          <a:p>
            <a:pPr marL="525780" indent="-457200" fontAlgn="auto">
              <a:spcAft>
                <a:spcPts val="600"/>
              </a:spcAft>
              <a:buClr>
                <a:schemeClr val="tx2">
                  <a:lumMod val="25000"/>
                </a:schemeClr>
              </a:buClr>
              <a:buFont typeface="+mj-lt"/>
              <a:buAutoNum type="arabicPeriod"/>
              <a:defRPr/>
            </a:pPr>
            <a:r>
              <a:rPr lang="en-US" dirty="0"/>
              <a:t>Inappropriate ‘one-size-fits-all’.</a:t>
            </a:r>
          </a:p>
          <a:p>
            <a:pPr marL="525780" indent="-457200" fontAlgn="auto">
              <a:spcAft>
                <a:spcPts val="600"/>
              </a:spcAft>
              <a:buClr>
                <a:schemeClr val="tx2">
                  <a:lumMod val="25000"/>
                </a:schemeClr>
              </a:buClr>
              <a:buFont typeface="+mj-lt"/>
              <a:buAutoNum type="arabicPeriod"/>
              <a:defRPr/>
            </a:pPr>
            <a:r>
              <a:rPr lang="en-US" dirty="0"/>
              <a:t>Over-</a:t>
            </a:r>
            <a:r>
              <a:rPr lang="en-US" dirty="0" err="1"/>
              <a:t>standardisation</a:t>
            </a:r>
            <a:r>
              <a:rPr lang="en-US" dirty="0"/>
              <a:t> in regulations.</a:t>
            </a:r>
          </a:p>
          <a:p>
            <a:pPr marL="525780" indent="-457200" fontAlgn="auto">
              <a:spcAft>
                <a:spcPts val="600"/>
              </a:spcAft>
              <a:buClr>
                <a:schemeClr val="tx2">
                  <a:lumMod val="25000"/>
                </a:schemeClr>
              </a:buClr>
              <a:buFont typeface="+mj-lt"/>
              <a:buAutoNum type="arabicPeriod"/>
              <a:defRPr/>
            </a:pPr>
            <a:r>
              <a:rPr lang="en-US" dirty="0"/>
              <a:t>Too much summative – not enough formative.</a:t>
            </a:r>
          </a:p>
        </p:txBody>
      </p:sp>
      <p:sp>
        <p:nvSpPr>
          <p:cNvPr id="4" name="Date Placeholder 3">
            <a:extLst>
              <a:ext uri="{FF2B5EF4-FFF2-40B4-BE49-F238E27FC236}">
                <a16:creationId xmlns:a16="http://schemas.microsoft.com/office/drawing/2014/main" id="{E9CE4F39-B58B-3746-B5E0-B2A8628C5E96}"/>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C40C0208-F2CE-1D44-AB2A-1855C25543D0}"/>
              </a:ext>
            </a:extLst>
          </p:cNvPr>
          <p:cNvSpPr>
            <a:spLocks noGrp="1"/>
          </p:cNvSpPr>
          <p:nvPr>
            <p:ph type="sldNum" sz="quarter" idx="11"/>
          </p:nvPr>
        </p:nvSpPr>
        <p:spPr/>
        <p:txBody>
          <a:bodyPr/>
          <a:lstStyle/>
          <a:p>
            <a:pPr>
              <a:defRPr/>
            </a:pPr>
            <a:fld id="{FA8D1DD6-9051-F74F-8805-A2E5FB8154E4}" type="slidenum">
              <a:rPr lang="en-GB" smtClean="0"/>
              <a:pPr>
                <a:defRPr/>
              </a:pPr>
              <a:t>11</a:t>
            </a:fld>
            <a:endParaRPr lang="en-GB" dirty="0"/>
          </a:p>
        </p:txBody>
      </p:sp>
      <p:sp>
        <p:nvSpPr>
          <p:cNvPr id="34821" name="Footer Placeholder 5">
            <a:extLst>
              <a:ext uri="{FF2B5EF4-FFF2-40B4-BE49-F238E27FC236}">
                <a16:creationId xmlns:a16="http://schemas.microsoft.com/office/drawing/2014/main" id="{2195DF91-6D50-2E4D-9EA0-D956BA1A4D66}"/>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57EA573-2104-7842-9DBC-077C654CAF0B}"/>
              </a:ext>
            </a:extLst>
          </p:cNvPr>
          <p:cNvSpPr>
            <a:spLocks noGrp="1"/>
          </p:cNvSpPr>
          <p:nvPr>
            <p:ph type="title"/>
          </p:nvPr>
        </p:nvSpPr>
        <p:spPr>
          <a:xfrm>
            <a:off x="1025525" y="1136650"/>
            <a:ext cx="8485188" cy="923925"/>
          </a:xfrm>
        </p:spPr>
        <p:txBody>
          <a:bodyPr/>
          <a:lstStyle/>
          <a:p>
            <a:r>
              <a:rPr lang="en-GB" altLang="en-US"/>
              <a:t>What do we mean by PFA? #1</a:t>
            </a:r>
            <a:endParaRPr lang="en-US" altLang="en-US"/>
          </a:p>
        </p:txBody>
      </p:sp>
      <p:sp>
        <p:nvSpPr>
          <p:cNvPr id="3" name="Content Placeholder 2">
            <a:extLst>
              <a:ext uri="{FF2B5EF4-FFF2-40B4-BE49-F238E27FC236}">
                <a16:creationId xmlns:a16="http://schemas.microsoft.com/office/drawing/2014/main" id="{9A4D9275-45FB-1D49-BB46-8F2C8A0F90B3}"/>
              </a:ext>
            </a:extLst>
          </p:cNvPr>
          <p:cNvSpPr>
            <a:spLocks noGrp="1"/>
          </p:cNvSpPr>
          <p:nvPr>
            <p:ph idx="1"/>
          </p:nvPr>
        </p:nvSpPr>
        <p:spPr>
          <a:xfrm>
            <a:off x="1025525" y="2276475"/>
            <a:ext cx="8485188" cy="3960813"/>
          </a:xfrm>
        </p:spPr>
        <p:txBody>
          <a:bodyPr>
            <a:normAutofit fontScale="92500" lnSpcReduction="20000"/>
          </a:bodyPr>
          <a:lstStyle/>
          <a:p>
            <a:pPr marL="92075" indent="-23813" fontAlgn="auto">
              <a:lnSpc>
                <a:spcPct val="120000"/>
              </a:lnSpc>
              <a:spcAft>
                <a:spcPts val="0"/>
              </a:spcAft>
              <a:buFont typeface="Arial" charset="0"/>
              <a:buNone/>
              <a:defRPr/>
            </a:pPr>
            <a:r>
              <a:rPr lang="en-US" sz="2500" dirty="0"/>
              <a:t>“The first and most critical point is that the assessment is </a:t>
            </a:r>
            <a:r>
              <a:rPr lang="en-US" sz="2500" b="1" dirty="0"/>
              <a:t>specifically designed to address major </a:t>
            </a:r>
            <a:r>
              <a:rPr lang="en-US" sz="2500" b="1" dirty="0" err="1"/>
              <a:t>programme</a:t>
            </a:r>
            <a:r>
              <a:rPr lang="en-US" sz="2500" b="1" dirty="0"/>
              <a:t> outcomes </a:t>
            </a:r>
            <a:r>
              <a:rPr lang="en-US" sz="2500" dirty="0"/>
              <a:t>rather than very specific or isolated components of the course. It follows then that such assessment </a:t>
            </a:r>
            <a:r>
              <a:rPr lang="en-US" sz="2500" b="1" dirty="0"/>
              <a:t>is integrative in nature</a:t>
            </a:r>
            <a:r>
              <a:rPr lang="en-US" sz="2500" dirty="0"/>
              <a:t>, trying to bring together understanding and skills in ways which represent key </a:t>
            </a:r>
            <a:r>
              <a:rPr lang="en-US" sz="2500" dirty="0" err="1"/>
              <a:t>programme</a:t>
            </a:r>
            <a:r>
              <a:rPr lang="en-US" sz="2500" dirty="0"/>
              <a:t> aims. As a result, the assessment is likely to be more authentic and meaningful to students, staff and external stakeholders.”</a:t>
            </a:r>
          </a:p>
          <a:p>
            <a:pPr marL="1033272" lvl="3" algn="r" fontAlgn="auto">
              <a:spcAft>
                <a:spcPts val="0"/>
              </a:spcAft>
              <a:buClr>
                <a:schemeClr val="accent3"/>
              </a:buClr>
              <a:buFont typeface="Arial" charset="0"/>
              <a:buNone/>
              <a:defRPr/>
            </a:pPr>
            <a:r>
              <a:rPr lang="en-US" dirty="0">
                <a:latin typeface="Gill Sans MT" pitchFamily="34" charset="0"/>
              </a:rPr>
              <a:t>From the PASS Position Paper – </a:t>
            </a:r>
            <a:br>
              <a:rPr lang="en-US" dirty="0">
                <a:latin typeface="Gill Sans MT" pitchFamily="34" charset="0"/>
              </a:rPr>
            </a:br>
            <a:r>
              <a:rPr lang="en-US" dirty="0">
                <a:solidFill>
                  <a:schemeClr val="accent3">
                    <a:lumMod val="50000"/>
                  </a:schemeClr>
                </a:solidFill>
                <a:latin typeface="Gill Sans MT" pitchFamily="34" charset="0"/>
                <a:hlinkClick r:id="rId2"/>
              </a:rPr>
              <a:t>http://www.pass.brad.ac.uk/position-paper.pdf</a:t>
            </a:r>
            <a:endParaRPr lang="en-US" dirty="0"/>
          </a:p>
        </p:txBody>
      </p:sp>
      <p:sp>
        <p:nvSpPr>
          <p:cNvPr id="4" name="Date Placeholder 3">
            <a:extLst>
              <a:ext uri="{FF2B5EF4-FFF2-40B4-BE49-F238E27FC236}">
                <a16:creationId xmlns:a16="http://schemas.microsoft.com/office/drawing/2014/main" id="{437C464E-5ADB-C44F-A082-70DD7667CC22}"/>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9DC9E1D5-87E1-7D4D-84CE-4B72885185B5}"/>
              </a:ext>
            </a:extLst>
          </p:cNvPr>
          <p:cNvSpPr>
            <a:spLocks noGrp="1"/>
          </p:cNvSpPr>
          <p:nvPr>
            <p:ph type="sldNum" sz="quarter" idx="11"/>
          </p:nvPr>
        </p:nvSpPr>
        <p:spPr/>
        <p:txBody>
          <a:bodyPr/>
          <a:lstStyle/>
          <a:p>
            <a:pPr>
              <a:defRPr/>
            </a:pPr>
            <a:fld id="{CB69C6CB-6202-0D4A-A4DD-247233F18DDC}" type="slidenum">
              <a:rPr lang="en-GB" smtClean="0"/>
              <a:pPr>
                <a:defRPr/>
              </a:pPr>
              <a:t>12</a:t>
            </a:fld>
            <a:endParaRPr lang="en-GB" dirty="0"/>
          </a:p>
        </p:txBody>
      </p:sp>
      <p:sp>
        <p:nvSpPr>
          <p:cNvPr id="35845" name="Footer Placeholder 5">
            <a:extLst>
              <a:ext uri="{FF2B5EF4-FFF2-40B4-BE49-F238E27FC236}">
                <a16:creationId xmlns:a16="http://schemas.microsoft.com/office/drawing/2014/main" id="{EC9355F8-F93C-004A-BE79-D1B89ED491B2}"/>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7E87CC80-A769-4A4B-895E-7EEC7935CBBF}"/>
              </a:ext>
            </a:extLst>
          </p:cNvPr>
          <p:cNvSpPr>
            <a:spLocks noGrp="1"/>
          </p:cNvSpPr>
          <p:nvPr>
            <p:ph type="title"/>
          </p:nvPr>
        </p:nvSpPr>
        <p:spPr>
          <a:xfrm>
            <a:off x="1025525" y="1136650"/>
            <a:ext cx="8485188" cy="923925"/>
          </a:xfrm>
        </p:spPr>
        <p:txBody>
          <a:bodyPr/>
          <a:lstStyle/>
          <a:p>
            <a:r>
              <a:rPr lang="en-GB" altLang="en-US"/>
              <a:t>What do we mean by PFA? #2</a:t>
            </a:r>
            <a:endParaRPr lang="en-US" altLang="en-US"/>
          </a:p>
        </p:txBody>
      </p:sp>
      <p:pic>
        <p:nvPicPr>
          <p:cNvPr id="36866" name="Content Placeholder 16">
            <a:extLst>
              <a:ext uri="{FF2B5EF4-FFF2-40B4-BE49-F238E27FC236}">
                <a16:creationId xmlns:a16="http://schemas.microsoft.com/office/drawing/2014/main" id="{9FC0E9C5-FF2B-7A4A-A410-78B026630D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1987550"/>
            <a:ext cx="6929438" cy="4249738"/>
          </a:xfrm>
        </p:spPr>
      </p:pic>
      <p:sp>
        <p:nvSpPr>
          <p:cNvPr id="4" name="Date Placeholder 3">
            <a:extLst>
              <a:ext uri="{FF2B5EF4-FFF2-40B4-BE49-F238E27FC236}">
                <a16:creationId xmlns:a16="http://schemas.microsoft.com/office/drawing/2014/main" id="{507C4E9E-7D53-454A-8C07-2120D9BDF2E6}"/>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DA7C0E1B-2C77-5C48-930F-CCE5479B5414}"/>
              </a:ext>
            </a:extLst>
          </p:cNvPr>
          <p:cNvSpPr>
            <a:spLocks noGrp="1"/>
          </p:cNvSpPr>
          <p:nvPr>
            <p:ph type="sldNum" sz="quarter" idx="11"/>
          </p:nvPr>
        </p:nvSpPr>
        <p:spPr/>
        <p:txBody>
          <a:bodyPr/>
          <a:lstStyle/>
          <a:p>
            <a:pPr>
              <a:defRPr/>
            </a:pPr>
            <a:fld id="{3B2455B2-A28A-7D42-B3DD-A13E6BD6069E}" type="slidenum">
              <a:rPr lang="en-GB" smtClean="0"/>
              <a:pPr>
                <a:defRPr/>
              </a:pPr>
              <a:t>13</a:t>
            </a:fld>
            <a:endParaRPr lang="en-GB" dirty="0"/>
          </a:p>
        </p:txBody>
      </p:sp>
      <p:sp>
        <p:nvSpPr>
          <p:cNvPr id="36869" name="Footer Placeholder 5">
            <a:extLst>
              <a:ext uri="{FF2B5EF4-FFF2-40B4-BE49-F238E27FC236}">
                <a16:creationId xmlns:a16="http://schemas.microsoft.com/office/drawing/2014/main" id="{EECEB8EC-3A19-7A47-8045-A86AEB4695CB}"/>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
        <p:nvSpPr>
          <p:cNvPr id="18" name="Rectangle 17">
            <a:extLst>
              <a:ext uri="{FF2B5EF4-FFF2-40B4-BE49-F238E27FC236}">
                <a16:creationId xmlns:a16="http://schemas.microsoft.com/office/drawing/2014/main" id="{E1BD3B43-463D-8C41-B8E5-AF450138252F}"/>
              </a:ext>
            </a:extLst>
          </p:cNvPr>
          <p:cNvSpPr/>
          <p:nvPr/>
        </p:nvSpPr>
        <p:spPr>
          <a:xfrm>
            <a:off x="4376738" y="1987550"/>
            <a:ext cx="4608512" cy="2954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Lucida Sans"/>
              <a:cs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134B21A-C803-D04D-8613-6ACE460440DF}"/>
              </a:ext>
            </a:extLst>
          </p:cNvPr>
          <p:cNvSpPr>
            <a:spLocks noGrp="1"/>
          </p:cNvSpPr>
          <p:nvPr>
            <p:ph type="title"/>
          </p:nvPr>
        </p:nvSpPr>
        <p:spPr>
          <a:xfrm>
            <a:off x="1025525" y="1136650"/>
            <a:ext cx="8485188" cy="923925"/>
          </a:xfrm>
        </p:spPr>
        <p:txBody>
          <a:bodyPr/>
          <a:lstStyle/>
          <a:p>
            <a:r>
              <a:rPr lang="en-GB" altLang="en-US"/>
              <a:t>What do we mean by PFA? #3</a:t>
            </a:r>
            <a:endParaRPr lang="en-US" altLang="en-US"/>
          </a:p>
        </p:txBody>
      </p:sp>
      <p:pic>
        <p:nvPicPr>
          <p:cNvPr id="37890" name="Content Placeholder 16">
            <a:extLst>
              <a:ext uri="{FF2B5EF4-FFF2-40B4-BE49-F238E27FC236}">
                <a16:creationId xmlns:a16="http://schemas.microsoft.com/office/drawing/2014/main" id="{F0BA33C2-7A63-D74A-B165-E1CB8AB3E2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1987550"/>
            <a:ext cx="6929438" cy="4249738"/>
          </a:xfrm>
        </p:spPr>
      </p:pic>
      <p:sp>
        <p:nvSpPr>
          <p:cNvPr id="4" name="Date Placeholder 3">
            <a:extLst>
              <a:ext uri="{FF2B5EF4-FFF2-40B4-BE49-F238E27FC236}">
                <a16:creationId xmlns:a16="http://schemas.microsoft.com/office/drawing/2014/main" id="{507C4E9E-7D53-454A-8C07-2120D9BDF2E6}"/>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DA7C0E1B-2C77-5C48-930F-CCE5479B5414}"/>
              </a:ext>
            </a:extLst>
          </p:cNvPr>
          <p:cNvSpPr>
            <a:spLocks noGrp="1"/>
          </p:cNvSpPr>
          <p:nvPr>
            <p:ph type="sldNum" sz="quarter" idx="11"/>
          </p:nvPr>
        </p:nvSpPr>
        <p:spPr/>
        <p:txBody>
          <a:bodyPr/>
          <a:lstStyle/>
          <a:p>
            <a:pPr>
              <a:defRPr/>
            </a:pPr>
            <a:fld id="{7DBDF0BE-6C69-C54F-9C84-A46D63CCF8A6}" type="slidenum">
              <a:rPr lang="en-GB" smtClean="0"/>
              <a:pPr>
                <a:defRPr/>
              </a:pPr>
              <a:t>14</a:t>
            </a:fld>
            <a:endParaRPr lang="en-GB" dirty="0"/>
          </a:p>
        </p:txBody>
      </p:sp>
      <p:sp>
        <p:nvSpPr>
          <p:cNvPr id="37893" name="Footer Placeholder 5">
            <a:extLst>
              <a:ext uri="{FF2B5EF4-FFF2-40B4-BE49-F238E27FC236}">
                <a16:creationId xmlns:a16="http://schemas.microsoft.com/office/drawing/2014/main" id="{F1E78D64-A24B-5D46-A4DC-D141883D769D}"/>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
        <p:nvSpPr>
          <p:cNvPr id="2" name="Rectangle 1">
            <a:extLst>
              <a:ext uri="{FF2B5EF4-FFF2-40B4-BE49-F238E27FC236}">
                <a16:creationId xmlns:a16="http://schemas.microsoft.com/office/drawing/2014/main" id="{129651C4-9554-C045-B0AD-FF227F9F25AB}"/>
              </a:ext>
            </a:extLst>
          </p:cNvPr>
          <p:cNvSpPr/>
          <p:nvPr/>
        </p:nvSpPr>
        <p:spPr>
          <a:xfrm>
            <a:off x="3737025" y="4941168"/>
            <a:ext cx="1504007" cy="720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Tree>
    <p:extLst>
      <p:ext uri="{BB962C8B-B14F-4D97-AF65-F5344CB8AC3E}">
        <p14:creationId xmlns:p14="http://schemas.microsoft.com/office/powerpoint/2010/main" val="62799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134B21A-C803-D04D-8613-6ACE460440DF}"/>
              </a:ext>
            </a:extLst>
          </p:cNvPr>
          <p:cNvSpPr>
            <a:spLocks noGrp="1"/>
          </p:cNvSpPr>
          <p:nvPr>
            <p:ph type="title"/>
          </p:nvPr>
        </p:nvSpPr>
        <p:spPr>
          <a:xfrm>
            <a:off x="1025525" y="1136650"/>
            <a:ext cx="8485188" cy="923925"/>
          </a:xfrm>
        </p:spPr>
        <p:txBody>
          <a:bodyPr/>
          <a:lstStyle/>
          <a:p>
            <a:r>
              <a:rPr lang="en-GB" altLang="en-US" dirty="0"/>
              <a:t>What do we mean by PFA? #4</a:t>
            </a:r>
            <a:endParaRPr lang="en-US" altLang="en-US" dirty="0"/>
          </a:p>
        </p:txBody>
      </p:sp>
      <p:pic>
        <p:nvPicPr>
          <p:cNvPr id="37890" name="Content Placeholder 16">
            <a:extLst>
              <a:ext uri="{FF2B5EF4-FFF2-40B4-BE49-F238E27FC236}">
                <a16:creationId xmlns:a16="http://schemas.microsoft.com/office/drawing/2014/main" id="{F0BA33C2-7A63-D74A-B165-E1CB8AB3E2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8450" y="1987550"/>
            <a:ext cx="6929438" cy="4249738"/>
          </a:xfrm>
        </p:spPr>
      </p:pic>
      <p:sp>
        <p:nvSpPr>
          <p:cNvPr id="4" name="Date Placeholder 3">
            <a:extLst>
              <a:ext uri="{FF2B5EF4-FFF2-40B4-BE49-F238E27FC236}">
                <a16:creationId xmlns:a16="http://schemas.microsoft.com/office/drawing/2014/main" id="{507C4E9E-7D53-454A-8C07-2120D9BDF2E6}"/>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DA7C0E1B-2C77-5C48-930F-CCE5479B5414}"/>
              </a:ext>
            </a:extLst>
          </p:cNvPr>
          <p:cNvSpPr>
            <a:spLocks noGrp="1"/>
          </p:cNvSpPr>
          <p:nvPr>
            <p:ph type="sldNum" sz="quarter" idx="11"/>
          </p:nvPr>
        </p:nvSpPr>
        <p:spPr/>
        <p:txBody>
          <a:bodyPr/>
          <a:lstStyle/>
          <a:p>
            <a:pPr>
              <a:defRPr/>
            </a:pPr>
            <a:fld id="{7DBDF0BE-6C69-C54F-9C84-A46D63CCF8A6}" type="slidenum">
              <a:rPr lang="en-GB" smtClean="0"/>
              <a:pPr>
                <a:defRPr/>
              </a:pPr>
              <a:t>15</a:t>
            </a:fld>
            <a:endParaRPr lang="en-GB" dirty="0"/>
          </a:p>
        </p:txBody>
      </p:sp>
      <p:sp>
        <p:nvSpPr>
          <p:cNvPr id="37893" name="Footer Placeholder 5">
            <a:extLst>
              <a:ext uri="{FF2B5EF4-FFF2-40B4-BE49-F238E27FC236}">
                <a16:creationId xmlns:a16="http://schemas.microsoft.com/office/drawing/2014/main" id="{F1E78D64-A24B-5D46-A4DC-D141883D769D}"/>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
        <p:nvSpPr>
          <p:cNvPr id="2" name="TextBox 1">
            <a:extLst>
              <a:ext uri="{FF2B5EF4-FFF2-40B4-BE49-F238E27FC236}">
                <a16:creationId xmlns:a16="http://schemas.microsoft.com/office/drawing/2014/main" id="{DA28B52B-02F2-EB44-AEBD-1A739BB2D1C4}"/>
              </a:ext>
            </a:extLst>
          </p:cNvPr>
          <p:cNvSpPr txBox="1"/>
          <p:nvPr/>
        </p:nvSpPr>
        <p:spPr>
          <a:xfrm>
            <a:off x="5241032" y="5229200"/>
            <a:ext cx="1433406" cy="307777"/>
          </a:xfrm>
          <a:prstGeom prst="rect">
            <a:avLst/>
          </a:prstGeom>
          <a:noFill/>
        </p:spPr>
        <p:txBody>
          <a:bodyPr wrap="none" rtlCol="0">
            <a:spAutoFit/>
          </a:bodyPr>
          <a:lstStyle/>
          <a:p>
            <a:r>
              <a:rPr lang="en-US" sz="1400" dirty="0">
                <a:latin typeface="Lucida Sans Unicode" panose="020B0602030504020204" pitchFamily="34" charset="0"/>
                <a:cs typeface="Lucida Sans Unicode" panose="020B0602030504020204" pitchFamily="34" charset="0"/>
              </a:rPr>
              <a:t>@ most places</a:t>
            </a:r>
          </a:p>
        </p:txBody>
      </p:sp>
      <p:sp>
        <p:nvSpPr>
          <p:cNvPr id="3" name="TextBox 2">
            <a:extLst>
              <a:ext uri="{FF2B5EF4-FFF2-40B4-BE49-F238E27FC236}">
                <a16:creationId xmlns:a16="http://schemas.microsoft.com/office/drawing/2014/main" id="{067C5AEC-5AE2-8C45-B637-231CEF915FA2}"/>
              </a:ext>
            </a:extLst>
          </p:cNvPr>
          <p:cNvSpPr txBox="1"/>
          <p:nvPr/>
        </p:nvSpPr>
        <p:spPr>
          <a:xfrm>
            <a:off x="6139974" y="4376133"/>
            <a:ext cx="1837362" cy="738664"/>
          </a:xfrm>
          <a:prstGeom prst="rect">
            <a:avLst/>
          </a:prstGeom>
          <a:noFill/>
        </p:spPr>
        <p:txBody>
          <a:bodyPr wrap="none" rtlCol="0">
            <a:spAutoFit/>
          </a:bodyPr>
          <a:lstStyle/>
          <a:p>
            <a:r>
              <a:rPr lang="en-US" sz="1400" dirty="0">
                <a:latin typeface="Lucida Sans Unicode" panose="020B0602030504020204" pitchFamily="34" charset="0"/>
                <a:cs typeface="Lucida Sans Unicode" panose="020B0602030504020204" pitchFamily="34" charset="0"/>
              </a:rPr>
              <a:t>Assessment blocks</a:t>
            </a:r>
            <a:br>
              <a:rPr lang="en-US" sz="1400" dirty="0">
                <a:latin typeface="Lucida Sans Unicode" panose="020B0602030504020204" pitchFamily="34" charset="0"/>
                <a:cs typeface="Lucida Sans Unicode" panose="020B0602030504020204" pitchFamily="34" charset="0"/>
              </a:rPr>
            </a:br>
            <a:r>
              <a:rPr lang="en-US" sz="1400" dirty="0">
                <a:latin typeface="Lucida Sans Unicode" panose="020B0602030504020204" pitchFamily="34" charset="0"/>
                <a:cs typeface="Lucida Sans Unicode" panose="020B0602030504020204" pitchFamily="34" charset="0"/>
              </a:rPr>
              <a:t>in </a:t>
            </a:r>
            <a:r>
              <a:rPr lang="en-US" sz="1400" dirty="0" err="1">
                <a:latin typeface="Lucida Sans Unicode" panose="020B0602030504020204" pitchFamily="34" charset="0"/>
                <a:cs typeface="Lucida Sans Unicode" panose="020B0602030504020204" pitchFamily="34" charset="0"/>
              </a:rPr>
              <a:t>Yrs</a:t>
            </a:r>
            <a:r>
              <a:rPr lang="en-US" sz="1400" dirty="0">
                <a:latin typeface="Lucida Sans Unicode" panose="020B0602030504020204" pitchFamily="34" charset="0"/>
                <a:cs typeface="Lucida Sans Unicode" panose="020B0602030504020204" pitchFamily="34" charset="0"/>
              </a:rPr>
              <a:t> 1 &amp; 2 </a:t>
            </a:r>
            <a:r>
              <a:rPr lang="en-US" sz="1400" dirty="0" err="1">
                <a:latin typeface="Lucida Sans Unicode" panose="020B0602030504020204" pitchFamily="34" charset="0"/>
                <a:cs typeface="Lucida Sans Unicode" panose="020B0602030504020204" pitchFamily="34" charset="0"/>
              </a:rPr>
              <a:t>Maths</a:t>
            </a:r>
            <a:br>
              <a:rPr lang="en-US" sz="1400" dirty="0">
                <a:latin typeface="Lucida Sans Unicode" panose="020B0602030504020204" pitchFamily="34" charset="0"/>
                <a:cs typeface="Lucida Sans Unicode" panose="020B0602030504020204" pitchFamily="34" charset="0"/>
              </a:rPr>
            </a:br>
            <a:r>
              <a:rPr lang="en-US" sz="1400" dirty="0">
                <a:latin typeface="Lucida Sans Unicode" panose="020B0602030504020204" pitchFamily="34" charset="0"/>
                <a:cs typeface="Lucida Sans Unicode" panose="020B0602030504020204" pitchFamily="34" charset="0"/>
              </a:rPr>
              <a:t>@ Brunel</a:t>
            </a:r>
          </a:p>
        </p:txBody>
      </p:sp>
      <p:sp>
        <p:nvSpPr>
          <p:cNvPr id="9" name="TextBox 8">
            <a:extLst>
              <a:ext uri="{FF2B5EF4-FFF2-40B4-BE49-F238E27FC236}">
                <a16:creationId xmlns:a16="http://schemas.microsoft.com/office/drawing/2014/main" id="{F1946369-255C-E446-B937-D326B6EDEE8E}"/>
              </a:ext>
            </a:extLst>
          </p:cNvPr>
          <p:cNvSpPr txBox="1"/>
          <p:nvPr/>
        </p:nvSpPr>
        <p:spPr>
          <a:xfrm>
            <a:off x="7201473" y="3554432"/>
            <a:ext cx="2510624" cy="523220"/>
          </a:xfrm>
          <a:prstGeom prst="rect">
            <a:avLst/>
          </a:prstGeom>
          <a:noFill/>
        </p:spPr>
        <p:txBody>
          <a:bodyPr wrap="none" rtlCol="0">
            <a:spAutoFit/>
          </a:bodyPr>
          <a:lstStyle/>
          <a:p>
            <a:r>
              <a:rPr lang="en-US" sz="1400" dirty="0">
                <a:latin typeface="Lucida Sans Unicode" panose="020B0602030504020204" pitchFamily="34" charset="0"/>
                <a:cs typeface="Lucida Sans Unicode" panose="020B0602030504020204" pitchFamily="34" charset="0"/>
              </a:rPr>
              <a:t>Synoptic exam at each u/g</a:t>
            </a:r>
            <a:br>
              <a:rPr lang="en-US" sz="1400" dirty="0">
                <a:latin typeface="Lucida Sans Unicode" panose="020B0602030504020204" pitchFamily="34" charset="0"/>
                <a:cs typeface="Lucida Sans Unicode" panose="020B0602030504020204" pitchFamily="34" charset="0"/>
              </a:rPr>
            </a:br>
            <a:r>
              <a:rPr lang="en-US" sz="1400" dirty="0">
                <a:latin typeface="Lucida Sans Unicode" panose="020B0602030504020204" pitchFamily="34" charset="0"/>
                <a:cs typeface="Lucida Sans Unicode" panose="020B0602030504020204" pitchFamily="34" charset="0"/>
              </a:rPr>
              <a:t>level Biomed Sci @ Brunel</a:t>
            </a:r>
          </a:p>
        </p:txBody>
      </p:sp>
      <p:sp>
        <p:nvSpPr>
          <p:cNvPr id="10" name="TextBox 9">
            <a:extLst>
              <a:ext uri="{FF2B5EF4-FFF2-40B4-BE49-F238E27FC236}">
                <a16:creationId xmlns:a16="http://schemas.microsoft.com/office/drawing/2014/main" id="{442E5A6B-677E-5C48-840C-4F0ACFEFB779}"/>
              </a:ext>
            </a:extLst>
          </p:cNvPr>
          <p:cNvSpPr txBox="1"/>
          <p:nvPr/>
        </p:nvSpPr>
        <p:spPr>
          <a:xfrm>
            <a:off x="5722192" y="2205167"/>
            <a:ext cx="1322798" cy="307777"/>
          </a:xfrm>
          <a:prstGeom prst="rect">
            <a:avLst/>
          </a:prstGeom>
          <a:noFill/>
        </p:spPr>
        <p:txBody>
          <a:bodyPr wrap="none" rtlCol="0">
            <a:spAutoFit/>
          </a:bodyPr>
          <a:lstStyle/>
          <a:p>
            <a:r>
              <a:rPr lang="en-US" sz="1400" dirty="0">
                <a:latin typeface="Lucida Sans Unicode" panose="020B0602030504020204" pitchFamily="34" charset="0"/>
                <a:cs typeface="Lucida Sans Unicode" panose="020B0602030504020204" pitchFamily="34" charset="0"/>
              </a:rPr>
              <a:t>@ Anywhere?</a:t>
            </a:r>
          </a:p>
        </p:txBody>
      </p:sp>
      <p:sp>
        <p:nvSpPr>
          <p:cNvPr id="6" name="TextBox 5">
            <a:extLst>
              <a:ext uri="{FF2B5EF4-FFF2-40B4-BE49-F238E27FC236}">
                <a16:creationId xmlns:a16="http://schemas.microsoft.com/office/drawing/2014/main" id="{F2C22F57-8CF9-BC40-B89B-651FFEB5FF03}"/>
              </a:ext>
            </a:extLst>
          </p:cNvPr>
          <p:cNvSpPr txBox="1"/>
          <p:nvPr/>
        </p:nvSpPr>
        <p:spPr>
          <a:xfrm>
            <a:off x="377825" y="5114797"/>
            <a:ext cx="1822598" cy="1477328"/>
          </a:xfrm>
          <a:prstGeom prst="rect">
            <a:avLst/>
          </a:prstGeom>
          <a:noFill/>
        </p:spPr>
        <p:txBody>
          <a:bodyPr wrap="square" rtlCol="0">
            <a:spAutoFit/>
          </a:bodyPr>
          <a:lstStyle/>
          <a:p>
            <a:r>
              <a:rPr lang="en-GB" dirty="0"/>
              <a:t>Note:</a:t>
            </a:r>
          </a:p>
          <a:p>
            <a:r>
              <a:rPr lang="en-GB" dirty="0"/>
              <a:t>Other examples are available on the PASS web site</a:t>
            </a:r>
          </a:p>
          <a:p>
            <a:endParaRPr lang="en-US" dirty="0">
              <a:latin typeface="Lucida Sans Unicode" panose="020B0602030504020204" pitchFamily="34" charset="0"/>
              <a:cs typeface="Lucida Sans Unicode" panose="020B0602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4BDBD93-FDC8-8A4F-A4F1-8A68B437AAF3}"/>
              </a:ext>
            </a:extLst>
          </p:cNvPr>
          <p:cNvSpPr>
            <a:spLocks noGrp="1"/>
          </p:cNvSpPr>
          <p:nvPr>
            <p:ph type="title"/>
          </p:nvPr>
        </p:nvSpPr>
        <p:spPr>
          <a:xfrm>
            <a:off x="1025525" y="1136650"/>
            <a:ext cx="8485188" cy="923925"/>
          </a:xfrm>
        </p:spPr>
        <p:txBody>
          <a:bodyPr/>
          <a:lstStyle/>
          <a:p>
            <a:r>
              <a:rPr lang="en-GB" altLang="en-US"/>
              <a:t>PFA: potential benefits</a:t>
            </a:r>
            <a:endParaRPr lang="en-US" altLang="en-US"/>
          </a:p>
        </p:txBody>
      </p:sp>
      <p:sp>
        <p:nvSpPr>
          <p:cNvPr id="38914" name="Content Placeholder 2">
            <a:extLst>
              <a:ext uri="{FF2B5EF4-FFF2-40B4-BE49-F238E27FC236}">
                <a16:creationId xmlns:a16="http://schemas.microsoft.com/office/drawing/2014/main" id="{1BE9D40A-DC32-F54A-AEE2-B10A81849686}"/>
              </a:ext>
            </a:extLst>
          </p:cNvPr>
          <p:cNvSpPr>
            <a:spLocks noGrp="1"/>
          </p:cNvSpPr>
          <p:nvPr>
            <p:ph idx="1"/>
          </p:nvPr>
        </p:nvSpPr>
        <p:spPr>
          <a:xfrm>
            <a:off x="1025525" y="2276475"/>
            <a:ext cx="8485188" cy="3960813"/>
          </a:xfrm>
        </p:spPr>
        <p:txBody>
          <a:bodyPr/>
          <a:lstStyle/>
          <a:p>
            <a:pPr marL="411163">
              <a:spcAft>
                <a:spcPts val="600"/>
              </a:spcAft>
            </a:pPr>
            <a:r>
              <a:rPr lang="en-US" altLang="en-US"/>
              <a:t>Integrated learning and assessment at the meta-level, ensuring assessment of programme outcomes.</a:t>
            </a:r>
          </a:p>
          <a:p>
            <a:pPr marL="411163">
              <a:spcAft>
                <a:spcPts val="600"/>
              </a:spcAft>
            </a:pPr>
            <a:r>
              <a:rPr lang="en-US" altLang="en-US"/>
              <a:t>Students taking a deep approach to their learning.</a:t>
            </a:r>
          </a:p>
          <a:p>
            <a:pPr marL="411163">
              <a:spcAft>
                <a:spcPts val="600"/>
              </a:spcAft>
            </a:pPr>
            <a:r>
              <a:rPr lang="en-US" altLang="en-US"/>
              <a:t>Increased self and peer-assessment, developing assessment literacy.</a:t>
            </a:r>
          </a:p>
          <a:p>
            <a:pPr marL="411163">
              <a:spcAft>
                <a:spcPts val="600"/>
              </a:spcAft>
            </a:pPr>
            <a:r>
              <a:rPr lang="en-US" altLang="en-US"/>
              <a:t>Greater responsibility of the student for their learning and assessment, developing self-regulated learners. </a:t>
            </a:r>
          </a:p>
        </p:txBody>
      </p:sp>
      <p:sp>
        <p:nvSpPr>
          <p:cNvPr id="4" name="Date Placeholder 3">
            <a:extLst>
              <a:ext uri="{FF2B5EF4-FFF2-40B4-BE49-F238E27FC236}">
                <a16:creationId xmlns:a16="http://schemas.microsoft.com/office/drawing/2014/main" id="{6650EFBF-F519-7747-A2E9-EE25740DD04E}"/>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6955EF24-C6D6-324F-8BAA-18578B16DEB3}"/>
              </a:ext>
            </a:extLst>
          </p:cNvPr>
          <p:cNvSpPr>
            <a:spLocks noGrp="1"/>
          </p:cNvSpPr>
          <p:nvPr>
            <p:ph type="sldNum" sz="quarter" idx="11"/>
          </p:nvPr>
        </p:nvSpPr>
        <p:spPr/>
        <p:txBody>
          <a:bodyPr/>
          <a:lstStyle/>
          <a:p>
            <a:pPr>
              <a:defRPr/>
            </a:pPr>
            <a:fld id="{972F58A8-B2B5-AF4E-AEEB-EDC577C24DDA}" type="slidenum">
              <a:rPr lang="en-GB" smtClean="0"/>
              <a:pPr>
                <a:defRPr/>
              </a:pPr>
              <a:t>16</a:t>
            </a:fld>
            <a:endParaRPr lang="en-GB" dirty="0"/>
          </a:p>
        </p:txBody>
      </p:sp>
      <p:sp>
        <p:nvSpPr>
          <p:cNvPr id="38917" name="Footer Placeholder 5">
            <a:extLst>
              <a:ext uri="{FF2B5EF4-FFF2-40B4-BE49-F238E27FC236}">
                <a16:creationId xmlns:a16="http://schemas.microsoft.com/office/drawing/2014/main" id="{F161C28A-9F43-664E-84C4-F3F38AAF0A58}"/>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909BCBC5-E226-6945-A3E4-1A8A33A66E6C}"/>
              </a:ext>
            </a:extLst>
          </p:cNvPr>
          <p:cNvSpPr>
            <a:spLocks noGrp="1"/>
          </p:cNvSpPr>
          <p:nvPr>
            <p:ph type="title"/>
          </p:nvPr>
        </p:nvSpPr>
        <p:spPr>
          <a:xfrm>
            <a:off x="1025525" y="1136650"/>
            <a:ext cx="8485188" cy="923925"/>
          </a:xfrm>
        </p:spPr>
        <p:txBody>
          <a:bodyPr/>
          <a:lstStyle/>
          <a:p>
            <a:r>
              <a:rPr lang="en-GB" altLang="en-US"/>
              <a:t>PFA: potential benefits #2</a:t>
            </a:r>
            <a:endParaRPr lang="en-US" altLang="en-US"/>
          </a:p>
        </p:txBody>
      </p:sp>
      <p:sp>
        <p:nvSpPr>
          <p:cNvPr id="39938" name="Content Placeholder 2">
            <a:extLst>
              <a:ext uri="{FF2B5EF4-FFF2-40B4-BE49-F238E27FC236}">
                <a16:creationId xmlns:a16="http://schemas.microsoft.com/office/drawing/2014/main" id="{78567105-6A86-D642-A23D-B52588F51660}"/>
              </a:ext>
            </a:extLst>
          </p:cNvPr>
          <p:cNvSpPr>
            <a:spLocks noGrp="1"/>
          </p:cNvSpPr>
          <p:nvPr>
            <p:ph idx="1"/>
          </p:nvPr>
        </p:nvSpPr>
        <p:spPr>
          <a:xfrm>
            <a:off x="1025525" y="2276475"/>
            <a:ext cx="8485188" cy="3960813"/>
          </a:xfrm>
        </p:spPr>
        <p:txBody>
          <a:bodyPr/>
          <a:lstStyle/>
          <a:p>
            <a:pPr marL="411163">
              <a:spcAft>
                <a:spcPts val="600"/>
              </a:spcAft>
            </a:pPr>
            <a:r>
              <a:rPr lang="en-US" altLang="en-US"/>
              <a:t>Reduced summative assessment workload for staff (especially connected with QA). </a:t>
            </a:r>
          </a:p>
          <a:p>
            <a:pPr marL="411163">
              <a:spcAft>
                <a:spcPts val="600"/>
              </a:spcAft>
            </a:pPr>
            <a:r>
              <a:rPr lang="en-US" altLang="en-US"/>
              <a:t>Possibly smaller number of </a:t>
            </a:r>
            <a:r>
              <a:rPr lang="ja-JP" altLang="en-US"/>
              <a:t>‘</a:t>
            </a:r>
            <a:r>
              <a:rPr lang="en-US" altLang="en-US"/>
              <a:t>specialist</a:t>
            </a:r>
            <a:r>
              <a:rPr lang="ja-JP" altLang="en-US"/>
              <a:t>’</a:t>
            </a:r>
            <a:r>
              <a:rPr lang="en-US" altLang="en-US"/>
              <a:t> assessors leading to greater reliability. </a:t>
            </a:r>
          </a:p>
          <a:p>
            <a:pPr marL="411163">
              <a:spcAft>
                <a:spcPts val="600"/>
              </a:spcAft>
            </a:pPr>
            <a:r>
              <a:rPr lang="en-US" altLang="en-US"/>
              <a:t>Possible greater opportunity to allow for </a:t>
            </a:r>
            <a:r>
              <a:rPr lang="ja-JP" altLang="en-US"/>
              <a:t>‘</a:t>
            </a:r>
            <a:r>
              <a:rPr lang="en-US" altLang="en-US"/>
              <a:t>slow-learning</a:t>
            </a:r>
            <a:r>
              <a:rPr lang="ja-JP" altLang="en-US"/>
              <a:t>’</a:t>
            </a:r>
            <a:r>
              <a:rPr lang="en-GB" altLang="ja-JP"/>
              <a:t>.</a:t>
            </a:r>
            <a:r>
              <a:rPr lang="en-US" altLang="en-US"/>
              <a:t> </a:t>
            </a:r>
          </a:p>
          <a:p>
            <a:pPr marL="411163">
              <a:spcAft>
                <a:spcPts val="600"/>
              </a:spcAft>
            </a:pPr>
            <a:r>
              <a:rPr lang="en-US" altLang="en-US"/>
              <a:t>Possible link to, and enhancement of, PDP, leading to greater preparedness for CPD processes after graduation.</a:t>
            </a:r>
          </a:p>
        </p:txBody>
      </p:sp>
      <p:sp>
        <p:nvSpPr>
          <p:cNvPr id="4" name="Date Placeholder 3">
            <a:extLst>
              <a:ext uri="{FF2B5EF4-FFF2-40B4-BE49-F238E27FC236}">
                <a16:creationId xmlns:a16="http://schemas.microsoft.com/office/drawing/2014/main" id="{53029120-2119-4446-BAEA-1A23A7E7BFE1}"/>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203BD421-585F-E244-96E8-ABC03A8AD86F}"/>
              </a:ext>
            </a:extLst>
          </p:cNvPr>
          <p:cNvSpPr>
            <a:spLocks noGrp="1"/>
          </p:cNvSpPr>
          <p:nvPr>
            <p:ph type="sldNum" sz="quarter" idx="11"/>
          </p:nvPr>
        </p:nvSpPr>
        <p:spPr/>
        <p:txBody>
          <a:bodyPr/>
          <a:lstStyle/>
          <a:p>
            <a:pPr>
              <a:defRPr/>
            </a:pPr>
            <a:fld id="{88B420A2-44B8-9943-BDE1-0C70ECCA3710}" type="slidenum">
              <a:rPr lang="en-GB" smtClean="0"/>
              <a:pPr>
                <a:defRPr/>
              </a:pPr>
              <a:t>17</a:t>
            </a:fld>
            <a:endParaRPr lang="en-GB" dirty="0"/>
          </a:p>
        </p:txBody>
      </p:sp>
      <p:sp>
        <p:nvSpPr>
          <p:cNvPr id="39941" name="Footer Placeholder 5">
            <a:extLst>
              <a:ext uri="{FF2B5EF4-FFF2-40B4-BE49-F238E27FC236}">
                <a16:creationId xmlns:a16="http://schemas.microsoft.com/office/drawing/2014/main" id="{4B2BAA3E-A0E5-4C47-93C7-CA0C8A9F640A}"/>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0354E2A-AA30-3949-AF8B-1F9377797A83}"/>
              </a:ext>
            </a:extLst>
          </p:cNvPr>
          <p:cNvSpPr>
            <a:spLocks noGrp="1"/>
          </p:cNvSpPr>
          <p:nvPr>
            <p:ph type="title"/>
          </p:nvPr>
        </p:nvSpPr>
        <p:spPr>
          <a:xfrm>
            <a:off x="1025525" y="1136650"/>
            <a:ext cx="8485188" cy="923925"/>
          </a:xfrm>
        </p:spPr>
        <p:txBody>
          <a:bodyPr/>
          <a:lstStyle/>
          <a:p>
            <a:r>
              <a:rPr lang="en-GB" altLang="en-US"/>
              <a:t>PFA: potential issues</a:t>
            </a:r>
            <a:endParaRPr lang="en-US" altLang="en-US"/>
          </a:p>
        </p:txBody>
      </p:sp>
      <p:sp>
        <p:nvSpPr>
          <p:cNvPr id="3" name="Content Placeholder 2">
            <a:extLst>
              <a:ext uri="{FF2B5EF4-FFF2-40B4-BE49-F238E27FC236}">
                <a16:creationId xmlns:a16="http://schemas.microsoft.com/office/drawing/2014/main" id="{3963F842-4A6B-4C43-A05B-78FEDC5B2831}"/>
              </a:ext>
            </a:extLst>
          </p:cNvPr>
          <p:cNvSpPr>
            <a:spLocks noGrp="1"/>
          </p:cNvSpPr>
          <p:nvPr>
            <p:ph idx="1"/>
          </p:nvPr>
        </p:nvSpPr>
        <p:spPr>
          <a:xfrm>
            <a:off x="1025525" y="2276475"/>
            <a:ext cx="8485188" cy="3960813"/>
          </a:xfrm>
        </p:spPr>
        <p:txBody>
          <a:bodyPr>
            <a:normAutofit fontScale="92500"/>
          </a:bodyPr>
          <a:lstStyle/>
          <a:p>
            <a:pPr>
              <a:spcAft>
                <a:spcPts val="600"/>
              </a:spcAft>
              <a:buFont typeface="Arial" charset="0"/>
              <a:buNone/>
              <a:defRPr/>
            </a:pPr>
            <a:r>
              <a:rPr lang="en-US" dirty="0">
                <a:solidFill>
                  <a:srgbClr val="0D0D0D"/>
                </a:solidFill>
              </a:rPr>
              <a:t>For </a:t>
            </a:r>
            <a:r>
              <a:rPr lang="en-US" b="1" dirty="0">
                <a:solidFill>
                  <a:srgbClr val="0D0D0D"/>
                </a:solidFill>
              </a:rPr>
              <a:t>students</a:t>
            </a:r>
            <a:r>
              <a:rPr lang="en-US" dirty="0">
                <a:solidFill>
                  <a:srgbClr val="0D0D0D"/>
                </a:solidFill>
              </a:rPr>
              <a:t>:</a:t>
            </a:r>
          </a:p>
          <a:p>
            <a:pPr>
              <a:spcAft>
                <a:spcPts val="600"/>
              </a:spcAft>
              <a:buFont typeface="Arial" charset="0"/>
              <a:buChar char="•"/>
              <a:defRPr/>
            </a:pPr>
            <a:r>
              <a:rPr lang="en-US" dirty="0">
                <a:solidFill>
                  <a:srgbClr val="0D0D0D"/>
                </a:solidFill>
              </a:rPr>
              <a:t>Student (lack of) motivation to undertake solely formative work leading to loss of the potential benefits of coursework, and possible reduction in student engagement and lack of feedback on progress.</a:t>
            </a:r>
          </a:p>
          <a:p>
            <a:pPr>
              <a:spcAft>
                <a:spcPts val="600"/>
              </a:spcAft>
              <a:buFont typeface="Arial" charset="0"/>
              <a:buNone/>
              <a:defRPr/>
            </a:pPr>
            <a:r>
              <a:rPr lang="en-US" dirty="0">
                <a:solidFill>
                  <a:srgbClr val="0D0D0D"/>
                </a:solidFill>
              </a:rPr>
              <a:t>For </a:t>
            </a:r>
            <a:r>
              <a:rPr lang="en-US" b="1" dirty="0">
                <a:solidFill>
                  <a:srgbClr val="0D0D0D"/>
                </a:solidFill>
              </a:rPr>
              <a:t>staff</a:t>
            </a:r>
            <a:r>
              <a:rPr lang="en-US" dirty="0">
                <a:solidFill>
                  <a:srgbClr val="0D0D0D"/>
                </a:solidFill>
              </a:rPr>
              <a:t>:</a:t>
            </a:r>
          </a:p>
          <a:p>
            <a:pPr>
              <a:spcAft>
                <a:spcPts val="600"/>
              </a:spcAft>
              <a:buFont typeface="Arial" charset="0"/>
              <a:buChar char="•"/>
              <a:defRPr/>
            </a:pPr>
            <a:r>
              <a:rPr lang="en-US" dirty="0">
                <a:solidFill>
                  <a:srgbClr val="0D0D0D"/>
                </a:solidFill>
              </a:rPr>
              <a:t>Persuading, and perhaps finding resources for, module/unit leaders to work together to take a </a:t>
            </a:r>
            <a:r>
              <a:rPr lang="en-US" dirty="0" err="1">
                <a:solidFill>
                  <a:srgbClr val="0D0D0D"/>
                </a:solidFill>
              </a:rPr>
              <a:t>programme</a:t>
            </a:r>
            <a:r>
              <a:rPr lang="en-US" dirty="0">
                <a:solidFill>
                  <a:srgbClr val="0D0D0D"/>
                </a:solidFill>
              </a:rPr>
              <a:t> view.  Students and staff failing to see the links/coherence of the </a:t>
            </a:r>
            <a:r>
              <a:rPr lang="en-US" dirty="0" err="1">
                <a:solidFill>
                  <a:srgbClr val="0D0D0D"/>
                </a:solidFill>
              </a:rPr>
              <a:t>programme</a:t>
            </a:r>
            <a:r>
              <a:rPr lang="en-US" dirty="0">
                <a:solidFill>
                  <a:srgbClr val="0D0D0D"/>
                </a:solidFill>
              </a:rPr>
              <a:t>. </a:t>
            </a:r>
          </a:p>
        </p:txBody>
      </p:sp>
      <p:sp>
        <p:nvSpPr>
          <p:cNvPr id="4" name="Date Placeholder 3">
            <a:extLst>
              <a:ext uri="{FF2B5EF4-FFF2-40B4-BE49-F238E27FC236}">
                <a16:creationId xmlns:a16="http://schemas.microsoft.com/office/drawing/2014/main" id="{47642E0A-E4A9-944A-915A-2EE4F8417120}"/>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C4053405-A082-CE40-B840-FA8045F3A84D}"/>
              </a:ext>
            </a:extLst>
          </p:cNvPr>
          <p:cNvSpPr>
            <a:spLocks noGrp="1"/>
          </p:cNvSpPr>
          <p:nvPr>
            <p:ph type="sldNum" sz="quarter" idx="11"/>
          </p:nvPr>
        </p:nvSpPr>
        <p:spPr/>
        <p:txBody>
          <a:bodyPr/>
          <a:lstStyle/>
          <a:p>
            <a:pPr>
              <a:defRPr/>
            </a:pPr>
            <a:fld id="{3887086B-9AD7-404B-A228-13F083F54149}" type="slidenum">
              <a:rPr lang="en-GB" smtClean="0"/>
              <a:pPr>
                <a:defRPr/>
              </a:pPr>
              <a:t>18</a:t>
            </a:fld>
            <a:endParaRPr lang="en-GB" dirty="0"/>
          </a:p>
        </p:txBody>
      </p:sp>
      <p:sp>
        <p:nvSpPr>
          <p:cNvPr id="40965" name="Footer Placeholder 5">
            <a:extLst>
              <a:ext uri="{FF2B5EF4-FFF2-40B4-BE49-F238E27FC236}">
                <a16:creationId xmlns:a16="http://schemas.microsoft.com/office/drawing/2014/main" id="{591905ED-2EBC-EF40-A19F-5D34E0CA1267}"/>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E81911B1-E84A-C540-AD8C-AD40A4AC34F8}"/>
              </a:ext>
            </a:extLst>
          </p:cNvPr>
          <p:cNvSpPr>
            <a:spLocks noGrp="1"/>
          </p:cNvSpPr>
          <p:nvPr>
            <p:ph type="title"/>
          </p:nvPr>
        </p:nvSpPr>
        <p:spPr>
          <a:xfrm>
            <a:off x="1025525" y="1136650"/>
            <a:ext cx="8485188" cy="923925"/>
          </a:xfrm>
        </p:spPr>
        <p:txBody>
          <a:bodyPr/>
          <a:lstStyle/>
          <a:p>
            <a:r>
              <a:rPr lang="en-GB" altLang="en-US"/>
              <a:t>PFA: potential issues #2</a:t>
            </a:r>
            <a:endParaRPr lang="en-US" altLang="en-US"/>
          </a:p>
        </p:txBody>
      </p:sp>
      <p:sp>
        <p:nvSpPr>
          <p:cNvPr id="41986" name="Content Placeholder 2">
            <a:extLst>
              <a:ext uri="{FF2B5EF4-FFF2-40B4-BE49-F238E27FC236}">
                <a16:creationId xmlns:a16="http://schemas.microsoft.com/office/drawing/2014/main" id="{6713792B-4B3D-534E-933C-1AFD5EDD041C}"/>
              </a:ext>
            </a:extLst>
          </p:cNvPr>
          <p:cNvSpPr>
            <a:spLocks noGrp="1"/>
          </p:cNvSpPr>
          <p:nvPr>
            <p:ph idx="1"/>
          </p:nvPr>
        </p:nvSpPr>
        <p:spPr>
          <a:xfrm>
            <a:off x="1025525" y="2276475"/>
            <a:ext cx="8485188" cy="3960813"/>
          </a:xfrm>
        </p:spPr>
        <p:txBody>
          <a:bodyPr/>
          <a:lstStyle/>
          <a:p>
            <a:pPr>
              <a:spcAft>
                <a:spcPts val="600"/>
              </a:spcAft>
              <a:buFont typeface="Arial" panose="020B0604020202020204" pitchFamily="34" charset="0"/>
              <a:buNone/>
            </a:pPr>
            <a:r>
              <a:rPr lang="en-US" altLang="en-US">
                <a:solidFill>
                  <a:srgbClr val="0D0D0D"/>
                </a:solidFill>
              </a:rPr>
              <a:t>For the </a:t>
            </a:r>
            <a:r>
              <a:rPr lang="en-US" altLang="en-US" b="1">
                <a:solidFill>
                  <a:srgbClr val="0D0D0D"/>
                </a:solidFill>
              </a:rPr>
              <a:t>programme</a:t>
            </a:r>
            <a:r>
              <a:rPr lang="en-US" altLang="en-US">
                <a:solidFill>
                  <a:srgbClr val="0D0D0D"/>
                </a:solidFill>
              </a:rPr>
              <a:t> and </a:t>
            </a:r>
            <a:r>
              <a:rPr lang="en-US" altLang="en-US" b="1">
                <a:solidFill>
                  <a:srgbClr val="0D0D0D"/>
                </a:solidFill>
              </a:rPr>
              <a:t>institution</a:t>
            </a:r>
            <a:r>
              <a:rPr lang="en-US" altLang="en-US">
                <a:solidFill>
                  <a:srgbClr val="0D0D0D"/>
                </a:solidFill>
              </a:rPr>
              <a:t>:</a:t>
            </a:r>
          </a:p>
          <a:p>
            <a:pPr>
              <a:spcAft>
                <a:spcPts val="600"/>
              </a:spcAft>
            </a:pPr>
            <a:r>
              <a:rPr lang="en-US" altLang="en-US">
                <a:solidFill>
                  <a:srgbClr val="0D0D0D"/>
                </a:solidFill>
              </a:rPr>
              <a:t>Lack of a core framework of modules within some programmes to provide a common student learning experience on which to base integrative programme-focussed assessment.</a:t>
            </a:r>
          </a:p>
        </p:txBody>
      </p:sp>
      <p:sp>
        <p:nvSpPr>
          <p:cNvPr id="4" name="Date Placeholder 3">
            <a:extLst>
              <a:ext uri="{FF2B5EF4-FFF2-40B4-BE49-F238E27FC236}">
                <a16:creationId xmlns:a16="http://schemas.microsoft.com/office/drawing/2014/main" id="{37054E1A-A618-D240-B621-4E2AECB21472}"/>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0B4A71CC-C821-0F40-953D-049A6EDE16E2}"/>
              </a:ext>
            </a:extLst>
          </p:cNvPr>
          <p:cNvSpPr>
            <a:spLocks noGrp="1"/>
          </p:cNvSpPr>
          <p:nvPr>
            <p:ph type="sldNum" sz="quarter" idx="11"/>
          </p:nvPr>
        </p:nvSpPr>
        <p:spPr/>
        <p:txBody>
          <a:bodyPr/>
          <a:lstStyle/>
          <a:p>
            <a:pPr>
              <a:defRPr/>
            </a:pPr>
            <a:fld id="{DF6EBF34-E224-3F48-99AD-B83A29D16087}" type="slidenum">
              <a:rPr lang="en-GB" smtClean="0"/>
              <a:pPr>
                <a:defRPr/>
              </a:pPr>
              <a:t>19</a:t>
            </a:fld>
            <a:endParaRPr lang="en-GB" dirty="0"/>
          </a:p>
        </p:txBody>
      </p:sp>
      <p:sp>
        <p:nvSpPr>
          <p:cNvPr id="41989" name="Footer Placeholder 5">
            <a:extLst>
              <a:ext uri="{FF2B5EF4-FFF2-40B4-BE49-F238E27FC236}">
                <a16:creationId xmlns:a16="http://schemas.microsoft.com/office/drawing/2014/main" id="{33B9FDB8-4F58-564C-8770-29B26EA5B7E5}"/>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4331180-9BD5-534D-AA13-349E8E817CBD}"/>
              </a:ext>
            </a:extLst>
          </p:cNvPr>
          <p:cNvSpPr>
            <a:spLocks noGrp="1"/>
          </p:cNvSpPr>
          <p:nvPr>
            <p:ph idx="1"/>
          </p:nvPr>
        </p:nvSpPr>
        <p:spPr>
          <a:xfrm>
            <a:off x="1025525" y="2276475"/>
            <a:ext cx="8485188" cy="3960813"/>
          </a:xfrm>
        </p:spPr>
        <p:txBody>
          <a:bodyPr/>
          <a:lstStyle/>
          <a:p>
            <a:pPr marL="0" indent="0">
              <a:buFont typeface="Arial" charset="0"/>
              <a:buNone/>
              <a:defRPr/>
            </a:pPr>
            <a:r>
              <a:rPr lang="en-GB" dirty="0"/>
              <a:t>Licensed under a </a:t>
            </a:r>
            <a:r>
              <a:rPr lang="en-GB" dirty="0">
                <a:solidFill>
                  <a:schemeClr val="accent3">
                    <a:lumMod val="50000"/>
                  </a:schemeClr>
                </a:solidFill>
                <a:hlinkClick r:id="rId2"/>
              </a:rPr>
              <a:t>Creative Commons Attribution-NonCommercial-ShareAlike 3.0 Unported License</a:t>
            </a:r>
            <a:endParaRPr lang="en-GB" dirty="0">
              <a:solidFill>
                <a:schemeClr val="accent3">
                  <a:lumMod val="50000"/>
                </a:schemeClr>
              </a:solidFill>
            </a:endParaRPr>
          </a:p>
        </p:txBody>
      </p:sp>
      <p:sp>
        <p:nvSpPr>
          <p:cNvPr id="2" name="Date Placeholder 1">
            <a:extLst>
              <a:ext uri="{FF2B5EF4-FFF2-40B4-BE49-F238E27FC236}">
                <a16:creationId xmlns:a16="http://schemas.microsoft.com/office/drawing/2014/main" id="{B891D547-F289-C248-922C-AB13EDDCBF2E}"/>
              </a:ext>
            </a:extLst>
          </p:cNvPr>
          <p:cNvSpPr>
            <a:spLocks noGrp="1"/>
          </p:cNvSpPr>
          <p:nvPr>
            <p:ph type="dt" sz="quarter" idx="10"/>
          </p:nvPr>
        </p:nvSpPr>
        <p:spPr/>
        <p:txBody>
          <a:bodyPr/>
          <a:lstStyle/>
          <a:p>
            <a:pPr>
              <a:defRPr/>
            </a:pPr>
            <a:fld id="{7410CD8D-EF61-4208-BE34-E07945CB5F3A}" type="datetime3">
              <a:rPr lang="en-GB" smtClean="0"/>
              <a:pPr>
                <a:defRPr/>
              </a:pPr>
              <a:t>6 June, 2018</a:t>
            </a:fld>
            <a:endParaRPr lang="en-GB" dirty="0"/>
          </a:p>
        </p:txBody>
      </p:sp>
      <p:sp>
        <p:nvSpPr>
          <p:cNvPr id="3" name="Slide Number Placeholder 2">
            <a:extLst>
              <a:ext uri="{FF2B5EF4-FFF2-40B4-BE49-F238E27FC236}">
                <a16:creationId xmlns:a16="http://schemas.microsoft.com/office/drawing/2014/main" id="{BA235997-8D21-9D45-B786-81C4F163BA0E}"/>
              </a:ext>
            </a:extLst>
          </p:cNvPr>
          <p:cNvSpPr>
            <a:spLocks noGrp="1"/>
          </p:cNvSpPr>
          <p:nvPr>
            <p:ph type="sldNum" sz="quarter" idx="11"/>
          </p:nvPr>
        </p:nvSpPr>
        <p:spPr/>
        <p:txBody>
          <a:bodyPr/>
          <a:lstStyle/>
          <a:p>
            <a:pPr>
              <a:defRPr/>
            </a:pPr>
            <a:fld id="{E37D1D2A-6042-3547-8A2A-34BB1EB8C953}" type="slidenum">
              <a:rPr lang="en-GB" smtClean="0"/>
              <a:pPr>
                <a:defRPr/>
              </a:pPr>
              <a:t>2</a:t>
            </a:fld>
            <a:endParaRPr lang="en-GB" dirty="0"/>
          </a:p>
        </p:txBody>
      </p:sp>
      <p:sp>
        <p:nvSpPr>
          <p:cNvPr id="25604" name="Footer Placeholder 3">
            <a:extLst>
              <a:ext uri="{FF2B5EF4-FFF2-40B4-BE49-F238E27FC236}">
                <a16:creationId xmlns:a16="http://schemas.microsoft.com/office/drawing/2014/main" id="{32322BA5-B2A3-1349-83CA-177615A86F88}"/>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pic>
        <p:nvPicPr>
          <p:cNvPr id="25605" name="Picture 4" descr="Creative Commons Licence">
            <a:hlinkClick r:id="rId2"/>
            <a:extLst>
              <a:ext uri="{FF2B5EF4-FFF2-40B4-BE49-F238E27FC236}">
                <a16:creationId xmlns:a16="http://schemas.microsoft.com/office/drawing/2014/main" id="{4B07BB7E-0BD7-BB42-9DC1-604595DAB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3246438"/>
            <a:ext cx="18557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6B71A22A-BB15-2E46-A885-8BBA0BB51E1E}"/>
              </a:ext>
            </a:extLst>
          </p:cNvPr>
          <p:cNvSpPr>
            <a:spLocks noGrp="1"/>
          </p:cNvSpPr>
          <p:nvPr>
            <p:ph type="title"/>
          </p:nvPr>
        </p:nvSpPr>
        <p:spPr>
          <a:xfrm>
            <a:off x="1025525" y="1136650"/>
            <a:ext cx="8485188" cy="923925"/>
          </a:xfrm>
        </p:spPr>
        <p:txBody>
          <a:bodyPr/>
          <a:lstStyle/>
          <a:p>
            <a:r>
              <a:rPr lang="en-GB" altLang="en-US"/>
              <a:t>Moving to PFA:</a:t>
            </a:r>
            <a:br>
              <a:rPr lang="en-GB" altLang="en-US"/>
            </a:br>
            <a:r>
              <a:rPr lang="en-GB" altLang="en-US"/>
              <a:t>Key issues to resolve</a:t>
            </a:r>
            <a:endParaRPr lang="en-US" altLang="en-US"/>
          </a:p>
        </p:txBody>
      </p:sp>
      <p:sp>
        <p:nvSpPr>
          <p:cNvPr id="43010" name="Content Placeholder 2">
            <a:extLst>
              <a:ext uri="{FF2B5EF4-FFF2-40B4-BE49-F238E27FC236}">
                <a16:creationId xmlns:a16="http://schemas.microsoft.com/office/drawing/2014/main" id="{53330928-FDAD-B047-B186-8E86BAF1A50C}"/>
              </a:ext>
            </a:extLst>
          </p:cNvPr>
          <p:cNvSpPr>
            <a:spLocks noGrp="1"/>
          </p:cNvSpPr>
          <p:nvPr>
            <p:ph idx="1"/>
          </p:nvPr>
        </p:nvSpPr>
        <p:spPr>
          <a:xfrm>
            <a:off x="1025525" y="2276475"/>
            <a:ext cx="8485188" cy="3960813"/>
          </a:xfrm>
        </p:spPr>
        <p:txBody>
          <a:bodyPr/>
          <a:lstStyle/>
          <a:p>
            <a:pPr>
              <a:spcAft>
                <a:spcPts val="600"/>
              </a:spcAft>
            </a:pPr>
            <a:r>
              <a:rPr lang="en-US" altLang="en-US">
                <a:solidFill>
                  <a:srgbClr val="0D0D0D"/>
                </a:solidFill>
              </a:rPr>
              <a:t>How to assess integrated learning from across units/modules.</a:t>
            </a:r>
          </a:p>
          <a:p>
            <a:pPr>
              <a:spcAft>
                <a:spcPts val="600"/>
              </a:spcAft>
            </a:pPr>
            <a:r>
              <a:rPr lang="en-US" altLang="en-US">
                <a:solidFill>
                  <a:srgbClr val="0D0D0D"/>
                </a:solidFill>
              </a:rPr>
              <a:t>How to develop the appropriate credit structures linked to units/modules and assessment regulations.</a:t>
            </a:r>
          </a:p>
          <a:p>
            <a:pPr>
              <a:spcAft>
                <a:spcPts val="600"/>
              </a:spcAft>
            </a:pPr>
            <a:r>
              <a:rPr lang="en-US" altLang="en-US">
                <a:solidFill>
                  <a:srgbClr val="0D0D0D"/>
                </a:solidFill>
              </a:rPr>
              <a:t>How to manage the academic year.</a:t>
            </a:r>
          </a:p>
          <a:p>
            <a:pPr>
              <a:spcAft>
                <a:spcPts val="600"/>
              </a:spcAft>
            </a:pPr>
            <a:r>
              <a:rPr lang="en-US" altLang="en-US">
                <a:solidFill>
                  <a:srgbClr val="0D0D0D"/>
                </a:solidFill>
              </a:rPr>
              <a:t>How to deal with </a:t>
            </a:r>
            <a:r>
              <a:rPr lang="ja-JP" altLang="en-US">
                <a:solidFill>
                  <a:srgbClr val="0D0D0D"/>
                </a:solidFill>
                <a:ea typeface="HGｺﾞｼｯｸM"/>
                <a:cs typeface="HGｺﾞｼｯｸM"/>
              </a:rPr>
              <a:t>‘</a:t>
            </a:r>
            <a:r>
              <a:rPr lang="en-US" altLang="en-US">
                <a:solidFill>
                  <a:srgbClr val="0D0D0D"/>
                </a:solidFill>
              </a:rPr>
              <a:t>high-risk</a:t>
            </a:r>
            <a:r>
              <a:rPr lang="ja-JP" altLang="en-US">
                <a:solidFill>
                  <a:srgbClr val="0D0D0D"/>
                </a:solidFill>
                <a:ea typeface="HGｺﾞｼｯｸM"/>
                <a:cs typeface="HGｺﾞｼｯｸM"/>
              </a:rPr>
              <a:t>’</a:t>
            </a:r>
            <a:r>
              <a:rPr lang="en-US" altLang="en-US">
                <a:solidFill>
                  <a:srgbClr val="0D0D0D"/>
                </a:solidFill>
              </a:rPr>
              <a:t> assessment.</a:t>
            </a:r>
            <a:endParaRPr lang="en-US" altLang="en-US"/>
          </a:p>
        </p:txBody>
      </p:sp>
      <p:sp>
        <p:nvSpPr>
          <p:cNvPr id="4" name="Date Placeholder 3">
            <a:extLst>
              <a:ext uri="{FF2B5EF4-FFF2-40B4-BE49-F238E27FC236}">
                <a16:creationId xmlns:a16="http://schemas.microsoft.com/office/drawing/2014/main" id="{D6AE4572-56A0-4B4A-A208-4722D64FBBCD}"/>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C3F904B-FED8-7043-8551-1C3E57769447}"/>
              </a:ext>
            </a:extLst>
          </p:cNvPr>
          <p:cNvSpPr>
            <a:spLocks noGrp="1"/>
          </p:cNvSpPr>
          <p:nvPr>
            <p:ph type="sldNum" sz="quarter" idx="11"/>
          </p:nvPr>
        </p:nvSpPr>
        <p:spPr/>
        <p:txBody>
          <a:bodyPr/>
          <a:lstStyle/>
          <a:p>
            <a:pPr>
              <a:defRPr/>
            </a:pPr>
            <a:fld id="{CCDFDF3D-9239-8845-B137-294E1911A10F}" type="slidenum">
              <a:rPr lang="en-GB" smtClean="0"/>
              <a:pPr>
                <a:defRPr/>
              </a:pPr>
              <a:t>20</a:t>
            </a:fld>
            <a:endParaRPr lang="en-GB" dirty="0"/>
          </a:p>
        </p:txBody>
      </p:sp>
      <p:sp>
        <p:nvSpPr>
          <p:cNvPr id="43013" name="Footer Placeholder 5">
            <a:extLst>
              <a:ext uri="{FF2B5EF4-FFF2-40B4-BE49-F238E27FC236}">
                <a16:creationId xmlns:a16="http://schemas.microsoft.com/office/drawing/2014/main" id="{9338D7BD-408D-2043-A08A-EAAB2B396BEA}"/>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7B91-6702-574B-99B1-FC1FB891A683}"/>
              </a:ext>
            </a:extLst>
          </p:cNvPr>
          <p:cNvSpPr>
            <a:spLocks noGrp="1"/>
          </p:cNvSpPr>
          <p:nvPr>
            <p:ph type="title"/>
          </p:nvPr>
        </p:nvSpPr>
        <p:spPr/>
        <p:txBody>
          <a:bodyPr/>
          <a:lstStyle/>
          <a:p>
            <a:r>
              <a:rPr lang="en-US" dirty="0"/>
              <a:t>Case study examples:</a:t>
            </a:r>
            <a:br>
              <a:rPr lang="en-US" dirty="0"/>
            </a:br>
            <a:r>
              <a:rPr lang="en-US" dirty="0"/>
              <a:t>1. Peninsula Medical School</a:t>
            </a:r>
          </a:p>
        </p:txBody>
      </p:sp>
      <p:sp>
        <p:nvSpPr>
          <p:cNvPr id="3" name="Content Placeholder 2">
            <a:extLst>
              <a:ext uri="{FF2B5EF4-FFF2-40B4-BE49-F238E27FC236}">
                <a16:creationId xmlns:a16="http://schemas.microsoft.com/office/drawing/2014/main" id="{CA9E6CB9-A0E2-0343-B8DE-E6E190BA1EF2}"/>
              </a:ext>
            </a:extLst>
          </p:cNvPr>
          <p:cNvSpPr>
            <a:spLocks noGrp="1"/>
          </p:cNvSpPr>
          <p:nvPr>
            <p:ph idx="1"/>
          </p:nvPr>
        </p:nvSpPr>
        <p:spPr/>
        <p:txBody>
          <a:bodyPr/>
          <a:lstStyle/>
          <a:p>
            <a:pPr marL="0" indent="0">
              <a:buNone/>
            </a:pPr>
            <a:r>
              <a:rPr lang="en-US" dirty="0"/>
              <a:t>Includes:</a:t>
            </a:r>
          </a:p>
          <a:p>
            <a:r>
              <a:rPr lang="en-US" dirty="0"/>
              <a:t>Assessment modules that run through the 5 year undergraduate medical </a:t>
            </a:r>
            <a:r>
              <a:rPr lang="en-US" dirty="0" err="1"/>
              <a:t>programme</a:t>
            </a:r>
            <a:r>
              <a:rPr lang="en-US" dirty="0"/>
              <a:t> and are not linked directly to specific areas of teaching.</a:t>
            </a:r>
          </a:p>
          <a:p>
            <a:r>
              <a:rPr lang="en-US" dirty="0"/>
              <a:t>Focus on ‘high-quality learning’</a:t>
            </a:r>
            <a:br>
              <a:rPr lang="en-US" dirty="0"/>
            </a:br>
            <a:r>
              <a:rPr lang="en-US" dirty="0"/>
              <a:t>(</a:t>
            </a:r>
            <a:r>
              <a:rPr lang="en-US" dirty="0" err="1"/>
              <a:t>Mattrick</a:t>
            </a:r>
            <a:r>
              <a:rPr lang="en-US" dirty="0"/>
              <a:t> and Knight 2007).</a:t>
            </a:r>
          </a:p>
        </p:txBody>
      </p:sp>
      <p:sp>
        <p:nvSpPr>
          <p:cNvPr id="4" name="Date Placeholder 3">
            <a:extLst>
              <a:ext uri="{FF2B5EF4-FFF2-40B4-BE49-F238E27FC236}">
                <a16:creationId xmlns:a16="http://schemas.microsoft.com/office/drawing/2014/main" id="{EF9D0C65-A122-C243-865A-96D3C2375D19}"/>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FE07296E-B744-8147-9358-DBD3E97E2163}"/>
              </a:ext>
            </a:extLst>
          </p:cNvPr>
          <p:cNvSpPr>
            <a:spLocks noGrp="1"/>
          </p:cNvSpPr>
          <p:nvPr>
            <p:ph type="sldNum" sz="quarter" idx="11"/>
          </p:nvPr>
        </p:nvSpPr>
        <p:spPr/>
        <p:txBody>
          <a:bodyPr/>
          <a:lstStyle/>
          <a:p>
            <a:pPr>
              <a:defRPr/>
            </a:pPr>
            <a:fld id="{3C0A60B3-1718-3C4A-B02F-2ECA2EE3BA71}" type="slidenum">
              <a:rPr lang="en-GB" smtClean="0"/>
              <a:pPr>
                <a:defRPr/>
              </a:pPr>
              <a:t>21</a:t>
            </a:fld>
            <a:endParaRPr lang="en-GB" dirty="0"/>
          </a:p>
        </p:txBody>
      </p:sp>
      <p:sp>
        <p:nvSpPr>
          <p:cNvPr id="6" name="Footer Placeholder 5">
            <a:extLst>
              <a:ext uri="{FF2B5EF4-FFF2-40B4-BE49-F238E27FC236}">
                <a16:creationId xmlns:a16="http://schemas.microsoft.com/office/drawing/2014/main" id="{BE10B241-F9FD-6841-8344-E9FC2BB2EF5C}"/>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361357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DECF-FD38-6945-B1F1-20D5EBF86F18}"/>
              </a:ext>
            </a:extLst>
          </p:cNvPr>
          <p:cNvSpPr>
            <a:spLocks noGrp="1"/>
          </p:cNvSpPr>
          <p:nvPr>
            <p:ph type="title"/>
          </p:nvPr>
        </p:nvSpPr>
        <p:spPr/>
        <p:txBody>
          <a:bodyPr/>
          <a:lstStyle/>
          <a:p>
            <a:r>
              <a:rPr lang="en-US" dirty="0"/>
              <a:t>Some examples:</a:t>
            </a:r>
            <a:br>
              <a:rPr lang="en-US" dirty="0"/>
            </a:br>
            <a:r>
              <a:rPr lang="en-US" dirty="0"/>
              <a:t>1. Peninsula Medical School</a:t>
            </a:r>
          </a:p>
        </p:txBody>
      </p:sp>
      <p:sp>
        <p:nvSpPr>
          <p:cNvPr id="3" name="Content Placeholder 2">
            <a:extLst>
              <a:ext uri="{FF2B5EF4-FFF2-40B4-BE49-F238E27FC236}">
                <a16:creationId xmlns:a16="http://schemas.microsoft.com/office/drawing/2014/main" id="{CEB8977D-6CCA-524F-B66D-E4E1E43A47EF}"/>
              </a:ext>
            </a:extLst>
          </p:cNvPr>
          <p:cNvSpPr>
            <a:spLocks noGrp="1"/>
          </p:cNvSpPr>
          <p:nvPr>
            <p:ph idx="1"/>
          </p:nvPr>
        </p:nvSpPr>
        <p:spPr/>
        <p:txBody>
          <a:bodyPr/>
          <a:lstStyle/>
          <a:p>
            <a:pPr marL="0" indent="0">
              <a:buNone/>
            </a:pPr>
            <a:r>
              <a:rPr lang="en-US" dirty="0"/>
              <a:t>Ricketts &amp; Bligh (2010) state: “The assessment scheme needed to follow the same principles of integration and clinical relevance. Because of our desire to assess program outcomes rather than independent ‘courses’ we kept the final outcomes at the heart of the assessment program. These outcomes were defined as:</a:t>
            </a:r>
          </a:p>
          <a:p>
            <a:r>
              <a:rPr lang="en-US" dirty="0"/>
              <a:t>Applied knowledge of life and human sciences,</a:t>
            </a:r>
          </a:p>
          <a:p>
            <a:r>
              <a:rPr lang="en-US" dirty="0"/>
              <a:t>Clinical skills,</a:t>
            </a:r>
          </a:p>
          <a:p>
            <a:r>
              <a:rPr lang="en-US" dirty="0"/>
              <a:t>Personal and professional development.”</a:t>
            </a:r>
          </a:p>
        </p:txBody>
      </p:sp>
      <p:sp>
        <p:nvSpPr>
          <p:cNvPr id="4" name="Date Placeholder 3">
            <a:extLst>
              <a:ext uri="{FF2B5EF4-FFF2-40B4-BE49-F238E27FC236}">
                <a16:creationId xmlns:a16="http://schemas.microsoft.com/office/drawing/2014/main" id="{DF0DAC0B-4683-9E40-A612-2E1AB116ABB6}"/>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99AD39B4-C3F9-1D47-BB03-9CC72F017129}"/>
              </a:ext>
            </a:extLst>
          </p:cNvPr>
          <p:cNvSpPr>
            <a:spLocks noGrp="1"/>
          </p:cNvSpPr>
          <p:nvPr>
            <p:ph type="sldNum" sz="quarter" idx="11"/>
          </p:nvPr>
        </p:nvSpPr>
        <p:spPr/>
        <p:txBody>
          <a:bodyPr/>
          <a:lstStyle/>
          <a:p>
            <a:pPr>
              <a:defRPr/>
            </a:pPr>
            <a:fld id="{3C0A60B3-1718-3C4A-B02F-2ECA2EE3BA71}" type="slidenum">
              <a:rPr lang="en-GB" smtClean="0"/>
              <a:pPr>
                <a:defRPr/>
              </a:pPr>
              <a:t>22</a:t>
            </a:fld>
            <a:endParaRPr lang="en-GB" dirty="0"/>
          </a:p>
        </p:txBody>
      </p:sp>
      <p:sp>
        <p:nvSpPr>
          <p:cNvPr id="6" name="Footer Placeholder 5">
            <a:extLst>
              <a:ext uri="{FF2B5EF4-FFF2-40B4-BE49-F238E27FC236}">
                <a16:creationId xmlns:a16="http://schemas.microsoft.com/office/drawing/2014/main" id="{E6C7EA13-4B08-624F-8CC1-F225395F84E9}"/>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169968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01D6-57E6-554D-A720-A5A6DCCCEDD2}"/>
              </a:ext>
            </a:extLst>
          </p:cNvPr>
          <p:cNvSpPr>
            <a:spLocks noGrp="1"/>
          </p:cNvSpPr>
          <p:nvPr>
            <p:ph type="title"/>
          </p:nvPr>
        </p:nvSpPr>
        <p:spPr/>
        <p:txBody>
          <a:bodyPr/>
          <a:lstStyle/>
          <a:p>
            <a:r>
              <a:rPr lang="en-US" dirty="0"/>
              <a:t>Peninsula Medical School course structure</a:t>
            </a:r>
          </a:p>
        </p:txBody>
      </p:sp>
      <p:sp>
        <p:nvSpPr>
          <p:cNvPr id="4" name="Date Placeholder 3">
            <a:extLst>
              <a:ext uri="{FF2B5EF4-FFF2-40B4-BE49-F238E27FC236}">
                <a16:creationId xmlns:a16="http://schemas.microsoft.com/office/drawing/2014/main" id="{D73479F6-BD16-8D4E-876A-A9D54C4B05E8}"/>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F63D17BB-AAA9-9643-87BD-41207C81405D}"/>
              </a:ext>
            </a:extLst>
          </p:cNvPr>
          <p:cNvSpPr>
            <a:spLocks noGrp="1"/>
          </p:cNvSpPr>
          <p:nvPr>
            <p:ph type="sldNum" sz="quarter" idx="11"/>
          </p:nvPr>
        </p:nvSpPr>
        <p:spPr/>
        <p:txBody>
          <a:bodyPr/>
          <a:lstStyle/>
          <a:p>
            <a:pPr>
              <a:defRPr/>
            </a:pPr>
            <a:fld id="{3C0A60B3-1718-3C4A-B02F-2ECA2EE3BA71}" type="slidenum">
              <a:rPr lang="en-GB" smtClean="0"/>
              <a:pPr>
                <a:defRPr/>
              </a:pPr>
              <a:t>23</a:t>
            </a:fld>
            <a:endParaRPr lang="en-GB" dirty="0"/>
          </a:p>
        </p:txBody>
      </p:sp>
      <p:sp>
        <p:nvSpPr>
          <p:cNvPr id="6" name="Footer Placeholder 5">
            <a:extLst>
              <a:ext uri="{FF2B5EF4-FFF2-40B4-BE49-F238E27FC236}">
                <a16:creationId xmlns:a16="http://schemas.microsoft.com/office/drawing/2014/main" id="{C4E51CEA-8E2B-544A-8004-706DAC6A2E13}"/>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7" name="Content Placeholder 4" descr="Screen Shot 2012-08-09 at 20.14.32.png">
            <a:extLst>
              <a:ext uri="{FF2B5EF4-FFF2-40B4-BE49-F238E27FC236}">
                <a16:creationId xmlns:a16="http://schemas.microsoft.com/office/drawing/2014/main" id="{239CCA7C-3216-D343-AA16-E8503E00EC7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908990" y="1556792"/>
            <a:ext cx="8004450" cy="4708500"/>
          </a:xfrm>
        </p:spPr>
      </p:pic>
    </p:spTree>
    <p:extLst>
      <p:ext uri="{BB962C8B-B14F-4D97-AF65-F5344CB8AC3E}">
        <p14:creationId xmlns:p14="http://schemas.microsoft.com/office/powerpoint/2010/main" val="235450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8638-F138-CF41-96C4-3D7153BE8942}"/>
              </a:ext>
            </a:extLst>
          </p:cNvPr>
          <p:cNvSpPr>
            <a:spLocks noGrp="1"/>
          </p:cNvSpPr>
          <p:nvPr>
            <p:ph type="title"/>
          </p:nvPr>
        </p:nvSpPr>
        <p:spPr/>
        <p:txBody>
          <a:bodyPr/>
          <a:lstStyle/>
          <a:p>
            <a:r>
              <a:rPr lang="en-US" dirty="0"/>
              <a:t>Peninsula Medical School: teaching &amp; assessment</a:t>
            </a:r>
          </a:p>
        </p:txBody>
      </p:sp>
      <p:pic>
        <p:nvPicPr>
          <p:cNvPr id="7" name="Content Placeholder 5" descr="Screen Shot 2012-08-09 at 20.26.44.png">
            <a:extLst>
              <a:ext uri="{FF2B5EF4-FFF2-40B4-BE49-F238E27FC236}">
                <a16:creationId xmlns:a16="http://schemas.microsoft.com/office/drawing/2014/main" id="{E8B81934-A93E-6B46-B14C-336E2FDFB6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68624" y="1773542"/>
            <a:ext cx="6552728" cy="4398613"/>
          </a:xfrm>
        </p:spPr>
      </p:pic>
      <p:sp>
        <p:nvSpPr>
          <p:cNvPr id="4" name="Date Placeholder 3">
            <a:extLst>
              <a:ext uri="{FF2B5EF4-FFF2-40B4-BE49-F238E27FC236}">
                <a16:creationId xmlns:a16="http://schemas.microsoft.com/office/drawing/2014/main" id="{72D6D4E6-A11E-9B4A-88F6-17EDAD176D57}"/>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2D6D83DD-9EAA-5744-9CB7-64DDB84738F8}"/>
              </a:ext>
            </a:extLst>
          </p:cNvPr>
          <p:cNvSpPr>
            <a:spLocks noGrp="1"/>
          </p:cNvSpPr>
          <p:nvPr>
            <p:ph type="sldNum" sz="quarter" idx="11"/>
          </p:nvPr>
        </p:nvSpPr>
        <p:spPr/>
        <p:txBody>
          <a:bodyPr/>
          <a:lstStyle/>
          <a:p>
            <a:pPr>
              <a:defRPr/>
            </a:pPr>
            <a:fld id="{3C0A60B3-1718-3C4A-B02F-2ECA2EE3BA71}" type="slidenum">
              <a:rPr lang="en-GB" smtClean="0"/>
              <a:pPr>
                <a:defRPr/>
              </a:pPr>
              <a:t>24</a:t>
            </a:fld>
            <a:endParaRPr lang="en-GB" dirty="0"/>
          </a:p>
        </p:txBody>
      </p:sp>
      <p:sp>
        <p:nvSpPr>
          <p:cNvPr id="6" name="Footer Placeholder 5">
            <a:extLst>
              <a:ext uri="{FF2B5EF4-FFF2-40B4-BE49-F238E27FC236}">
                <a16:creationId xmlns:a16="http://schemas.microsoft.com/office/drawing/2014/main" id="{E0731FAC-2292-4F41-B5A0-60F223BCEE46}"/>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233413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7411-9C85-814F-994D-5E3C2EAEDC01}"/>
              </a:ext>
            </a:extLst>
          </p:cNvPr>
          <p:cNvSpPr>
            <a:spLocks noGrp="1"/>
          </p:cNvSpPr>
          <p:nvPr>
            <p:ph type="title"/>
          </p:nvPr>
        </p:nvSpPr>
        <p:spPr/>
        <p:txBody>
          <a:bodyPr/>
          <a:lstStyle/>
          <a:p>
            <a:r>
              <a:rPr lang="en-US" dirty="0"/>
              <a:t>Peninsula Medical School: </a:t>
            </a:r>
            <a:br>
              <a:rPr lang="en-US" dirty="0"/>
            </a:br>
            <a:r>
              <a:rPr lang="en-US" dirty="0"/>
              <a:t>key features include …</a:t>
            </a:r>
          </a:p>
        </p:txBody>
      </p:sp>
      <p:sp>
        <p:nvSpPr>
          <p:cNvPr id="3" name="Content Placeholder 2">
            <a:extLst>
              <a:ext uri="{FF2B5EF4-FFF2-40B4-BE49-F238E27FC236}">
                <a16:creationId xmlns:a16="http://schemas.microsoft.com/office/drawing/2014/main" id="{6F41BADA-82AD-E340-9C06-235CDF664634}"/>
              </a:ext>
            </a:extLst>
          </p:cNvPr>
          <p:cNvSpPr>
            <a:spLocks noGrp="1"/>
          </p:cNvSpPr>
          <p:nvPr>
            <p:ph idx="1"/>
          </p:nvPr>
        </p:nvSpPr>
        <p:spPr/>
        <p:txBody>
          <a:bodyPr/>
          <a:lstStyle/>
          <a:p>
            <a:r>
              <a:rPr lang="en-US" dirty="0"/>
              <a:t>Use of the spiral curriculum.</a:t>
            </a:r>
          </a:p>
          <a:p>
            <a:r>
              <a:rPr lang="en-US" dirty="0"/>
              <a:t>Progress tests and portfolio assessment.</a:t>
            </a:r>
          </a:p>
          <a:p>
            <a:r>
              <a:rPr lang="en-US" dirty="0"/>
              <a:t>Final focus on ‘patient presentations’ for assessment.</a:t>
            </a:r>
          </a:p>
          <a:p>
            <a:r>
              <a:rPr lang="en-US" dirty="0"/>
              <a:t>“In all five years the assessment was designed to address the </a:t>
            </a:r>
            <a:r>
              <a:rPr lang="en-US" dirty="0" err="1"/>
              <a:t>programme</a:t>
            </a:r>
            <a:r>
              <a:rPr lang="en-US" dirty="0"/>
              <a:t> level graduate outcomes.”</a:t>
            </a:r>
          </a:p>
        </p:txBody>
      </p:sp>
      <p:sp>
        <p:nvSpPr>
          <p:cNvPr id="4" name="Date Placeholder 3">
            <a:extLst>
              <a:ext uri="{FF2B5EF4-FFF2-40B4-BE49-F238E27FC236}">
                <a16:creationId xmlns:a16="http://schemas.microsoft.com/office/drawing/2014/main" id="{8DD565A3-EF48-D24D-AC9D-8F4C58B93747}"/>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C8BD6B7-0C11-F54D-BAC8-B1BF6FA6DFAB}"/>
              </a:ext>
            </a:extLst>
          </p:cNvPr>
          <p:cNvSpPr>
            <a:spLocks noGrp="1"/>
          </p:cNvSpPr>
          <p:nvPr>
            <p:ph type="sldNum" sz="quarter" idx="11"/>
          </p:nvPr>
        </p:nvSpPr>
        <p:spPr/>
        <p:txBody>
          <a:bodyPr/>
          <a:lstStyle/>
          <a:p>
            <a:pPr>
              <a:defRPr/>
            </a:pPr>
            <a:fld id="{3C0A60B3-1718-3C4A-B02F-2ECA2EE3BA71}" type="slidenum">
              <a:rPr lang="en-GB" smtClean="0"/>
              <a:pPr>
                <a:defRPr/>
              </a:pPr>
              <a:t>25</a:t>
            </a:fld>
            <a:endParaRPr lang="en-GB" dirty="0"/>
          </a:p>
        </p:txBody>
      </p:sp>
      <p:sp>
        <p:nvSpPr>
          <p:cNvPr id="6" name="Footer Placeholder 5">
            <a:extLst>
              <a:ext uri="{FF2B5EF4-FFF2-40B4-BE49-F238E27FC236}">
                <a16:creationId xmlns:a16="http://schemas.microsoft.com/office/drawing/2014/main" id="{4E55A0CD-40FE-4041-89EA-EBAECC00BD48}"/>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160351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AB62-E6AA-6A41-A442-6AED52F937EF}"/>
              </a:ext>
            </a:extLst>
          </p:cNvPr>
          <p:cNvSpPr>
            <a:spLocks noGrp="1"/>
          </p:cNvSpPr>
          <p:nvPr>
            <p:ph type="title"/>
          </p:nvPr>
        </p:nvSpPr>
        <p:spPr/>
        <p:txBody>
          <a:bodyPr/>
          <a:lstStyle/>
          <a:p>
            <a:r>
              <a:rPr lang="en-US" dirty="0"/>
              <a:t>Possible discussion questions</a:t>
            </a:r>
          </a:p>
        </p:txBody>
      </p:sp>
      <p:sp>
        <p:nvSpPr>
          <p:cNvPr id="3" name="Content Placeholder 2">
            <a:extLst>
              <a:ext uri="{FF2B5EF4-FFF2-40B4-BE49-F238E27FC236}">
                <a16:creationId xmlns:a16="http://schemas.microsoft.com/office/drawing/2014/main" id="{6A1B086D-7F40-2F49-BF6B-397AE852A067}"/>
              </a:ext>
            </a:extLst>
          </p:cNvPr>
          <p:cNvSpPr>
            <a:spLocks noGrp="1"/>
          </p:cNvSpPr>
          <p:nvPr>
            <p:ph idx="1"/>
          </p:nvPr>
        </p:nvSpPr>
        <p:spPr/>
        <p:txBody>
          <a:bodyPr/>
          <a:lstStyle/>
          <a:p>
            <a:r>
              <a:rPr lang="en-US" dirty="0"/>
              <a:t>Are there any features of this case study which could be useful in your context?</a:t>
            </a:r>
          </a:p>
          <a:p>
            <a:r>
              <a:rPr lang="en-US" dirty="0"/>
              <a:t>What could be the benefits?</a:t>
            </a:r>
          </a:p>
          <a:p>
            <a:r>
              <a:rPr lang="en-US" dirty="0"/>
              <a:t>What are the potential issues?</a:t>
            </a:r>
          </a:p>
          <a:p>
            <a:r>
              <a:rPr lang="en-US" dirty="0"/>
              <a:t>What are the implications for staff workload and student achievement?</a:t>
            </a:r>
          </a:p>
          <a:p>
            <a:r>
              <a:rPr lang="en-US" dirty="0"/>
              <a:t>Would it work in your context?</a:t>
            </a:r>
          </a:p>
        </p:txBody>
      </p:sp>
      <p:sp>
        <p:nvSpPr>
          <p:cNvPr id="4" name="Date Placeholder 3">
            <a:extLst>
              <a:ext uri="{FF2B5EF4-FFF2-40B4-BE49-F238E27FC236}">
                <a16:creationId xmlns:a16="http://schemas.microsoft.com/office/drawing/2014/main" id="{A6CBB047-051C-C64F-ADA1-6FCBC8F7FB11}"/>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4E462B46-C6CC-6043-A7F5-34E6D1988308}"/>
              </a:ext>
            </a:extLst>
          </p:cNvPr>
          <p:cNvSpPr>
            <a:spLocks noGrp="1"/>
          </p:cNvSpPr>
          <p:nvPr>
            <p:ph type="sldNum" sz="quarter" idx="11"/>
          </p:nvPr>
        </p:nvSpPr>
        <p:spPr/>
        <p:txBody>
          <a:bodyPr/>
          <a:lstStyle/>
          <a:p>
            <a:pPr>
              <a:defRPr/>
            </a:pPr>
            <a:fld id="{3C0A60B3-1718-3C4A-B02F-2ECA2EE3BA71}" type="slidenum">
              <a:rPr lang="en-GB" smtClean="0"/>
              <a:pPr>
                <a:defRPr/>
              </a:pPr>
              <a:t>26</a:t>
            </a:fld>
            <a:endParaRPr lang="en-GB" dirty="0"/>
          </a:p>
        </p:txBody>
      </p:sp>
      <p:sp>
        <p:nvSpPr>
          <p:cNvPr id="6" name="Footer Placeholder 5">
            <a:extLst>
              <a:ext uri="{FF2B5EF4-FFF2-40B4-BE49-F238E27FC236}">
                <a16:creationId xmlns:a16="http://schemas.microsoft.com/office/drawing/2014/main" id="{67A01455-8CBA-844C-8A0F-21EBF47727A2}"/>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2224308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C950A0A-EB43-314A-8E30-694E7E829348}"/>
              </a:ext>
            </a:extLst>
          </p:cNvPr>
          <p:cNvSpPr>
            <a:spLocks noGrp="1"/>
          </p:cNvSpPr>
          <p:nvPr>
            <p:ph type="title"/>
          </p:nvPr>
        </p:nvSpPr>
        <p:spPr/>
        <p:txBody>
          <a:bodyPr/>
          <a:lstStyle/>
          <a:p>
            <a:r>
              <a:rPr lang="en-GB" altLang="en-US" dirty="0"/>
              <a:t>Case Study 2:</a:t>
            </a:r>
            <a:br>
              <a:rPr lang="en-GB" altLang="en-US" dirty="0"/>
            </a:br>
            <a:r>
              <a:rPr lang="en-GB" altLang="en-US" dirty="0"/>
              <a:t>Coventry Business Management</a:t>
            </a:r>
            <a:endParaRPr lang="en-US" altLang="en-US" dirty="0"/>
          </a:p>
        </p:txBody>
      </p:sp>
      <p:sp>
        <p:nvSpPr>
          <p:cNvPr id="3" name="Content Placeholder 2">
            <a:extLst>
              <a:ext uri="{FF2B5EF4-FFF2-40B4-BE49-F238E27FC236}">
                <a16:creationId xmlns:a16="http://schemas.microsoft.com/office/drawing/2014/main" id="{6BA6471C-F92A-884F-9451-EBB3AF030B87}"/>
              </a:ext>
            </a:extLst>
          </p:cNvPr>
          <p:cNvSpPr>
            <a:spLocks noGrp="1"/>
          </p:cNvSpPr>
          <p:nvPr>
            <p:ph idx="1"/>
          </p:nvPr>
        </p:nvSpPr>
        <p:spPr/>
        <p:txBody>
          <a:bodyPr>
            <a:normAutofit/>
          </a:bodyPr>
          <a:lstStyle/>
          <a:p>
            <a:pPr>
              <a:spcAft>
                <a:spcPts val="600"/>
              </a:spcAft>
              <a:buFont typeface="Arial" charset="0"/>
              <a:buChar char="•"/>
              <a:defRPr/>
            </a:pPr>
            <a:r>
              <a:rPr lang="en-US" dirty="0">
                <a:solidFill>
                  <a:srgbClr val="0D0D0D"/>
                </a:solidFill>
              </a:rPr>
              <a:t>Each year will have a unifying theme, </a:t>
            </a:r>
            <a:r>
              <a:rPr lang="en-US" dirty="0" err="1">
                <a:solidFill>
                  <a:srgbClr val="0D0D0D"/>
                </a:solidFill>
              </a:rPr>
              <a:t>focussing</a:t>
            </a:r>
            <a:r>
              <a:rPr lang="en-US" dirty="0">
                <a:solidFill>
                  <a:srgbClr val="0D0D0D"/>
                </a:solidFill>
              </a:rPr>
              <a:t> on a different sector exemplified by a local employer with a global reach or brand – 1st Year Cadburys/Kraft, 2nd Year Jaguar, 3rd Year Barclays. </a:t>
            </a:r>
          </a:p>
          <a:p>
            <a:pPr>
              <a:spcAft>
                <a:spcPts val="600"/>
              </a:spcAft>
              <a:buFont typeface="Arial" charset="0"/>
              <a:buChar char="•"/>
              <a:defRPr/>
            </a:pPr>
            <a:r>
              <a:rPr lang="en-US" dirty="0">
                <a:solidFill>
                  <a:srgbClr val="0D0D0D"/>
                </a:solidFill>
              </a:rPr>
              <a:t>Second semester of each year, 50% assessment will be through a large integrative task, which will be designed to assess learning from all three modules.</a:t>
            </a:r>
          </a:p>
          <a:p>
            <a:pPr>
              <a:spcAft>
                <a:spcPts val="600"/>
              </a:spcAft>
              <a:buFont typeface="Arial" charset="0"/>
              <a:buChar char="•"/>
              <a:defRPr/>
            </a:pPr>
            <a:r>
              <a:rPr lang="en-US" dirty="0">
                <a:solidFill>
                  <a:srgbClr val="0D0D0D"/>
                </a:solidFill>
              </a:rPr>
              <a:t>50% of each module will be independently assessed, but other 50% will come from the assessment of the integrated task against different criteria appropriate to each module</a:t>
            </a:r>
            <a:r>
              <a:rPr lang="ja-JP" altLang="en-US">
                <a:solidFill>
                  <a:srgbClr val="0D0D0D"/>
                </a:solidFill>
                <a:cs typeface="HGｺﾞｼｯｸM"/>
              </a:rPr>
              <a:t>’</a:t>
            </a:r>
            <a:r>
              <a:rPr lang="en-US" dirty="0">
                <a:solidFill>
                  <a:srgbClr val="0D0D0D"/>
                </a:solidFill>
              </a:rPr>
              <a:t>s different learning outcomes.</a:t>
            </a:r>
            <a:endParaRPr lang="en-US" dirty="0"/>
          </a:p>
        </p:txBody>
      </p:sp>
      <p:sp>
        <p:nvSpPr>
          <p:cNvPr id="4" name="Date Placeholder 3">
            <a:extLst>
              <a:ext uri="{FF2B5EF4-FFF2-40B4-BE49-F238E27FC236}">
                <a16:creationId xmlns:a16="http://schemas.microsoft.com/office/drawing/2014/main" id="{769BCE48-2ACA-7342-BFDE-C1985D8AA742}"/>
              </a:ext>
            </a:extLst>
          </p:cNvPr>
          <p:cNvSpPr>
            <a:spLocks noGrp="1"/>
          </p:cNvSpPr>
          <p:nvPr>
            <p:ph type="dt" sz="half"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4622F07A-EC1E-5F4A-A6D0-CBE4D823C3F0}"/>
              </a:ext>
            </a:extLst>
          </p:cNvPr>
          <p:cNvSpPr>
            <a:spLocks noGrp="1"/>
          </p:cNvSpPr>
          <p:nvPr>
            <p:ph type="sldNum" sz="quarter" idx="11"/>
          </p:nvPr>
        </p:nvSpPr>
        <p:spPr/>
        <p:txBody>
          <a:bodyPr/>
          <a:lstStyle/>
          <a:p>
            <a:pPr>
              <a:defRPr/>
            </a:pPr>
            <a:fld id="{531A6CB1-CE31-CA46-AA93-7BA81B79C0AC}" type="slidenum">
              <a:rPr lang="en-GB" smtClean="0"/>
              <a:pPr>
                <a:defRPr/>
              </a:pPr>
              <a:t>27</a:t>
            </a:fld>
            <a:endParaRPr lang="en-GB" dirty="0"/>
          </a:p>
        </p:txBody>
      </p:sp>
      <p:sp>
        <p:nvSpPr>
          <p:cNvPr id="44037" name="Footer Placeholder 5">
            <a:extLst>
              <a:ext uri="{FF2B5EF4-FFF2-40B4-BE49-F238E27FC236}">
                <a16:creationId xmlns:a16="http://schemas.microsoft.com/office/drawing/2014/main" id="{27859A2A-4689-714D-A91D-C8F4AFFB64A9}"/>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1D1F1F24-67CD-3C4B-B59B-FF12D3525BF5}"/>
              </a:ext>
            </a:extLst>
          </p:cNvPr>
          <p:cNvSpPr>
            <a:spLocks noGrp="1"/>
          </p:cNvSpPr>
          <p:nvPr>
            <p:ph type="title"/>
          </p:nvPr>
        </p:nvSpPr>
        <p:spPr/>
        <p:txBody>
          <a:bodyPr/>
          <a:lstStyle/>
          <a:p>
            <a:r>
              <a:rPr lang="en-GB" altLang="en-US"/>
              <a:t>Possible discussion questions</a:t>
            </a:r>
            <a:endParaRPr lang="en-US" altLang="en-US"/>
          </a:p>
        </p:txBody>
      </p:sp>
      <p:sp>
        <p:nvSpPr>
          <p:cNvPr id="45058" name="Content Placeholder 2">
            <a:extLst>
              <a:ext uri="{FF2B5EF4-FFF2-40B4-BE49-F238E27FC236}">
                <a16:creationId xmlns:a16="http://schemas.microsoft.com/office/drawing/2014/main" id="{1F693019-A629-6848-8E0F-639A9D1FD908}"/>
              </a:ext>
            </a:extLst>
          </p:cNvPr>
          <p:cNvSpPr>
            <a:spLocks noGrp="1"/>
          </p:cNvSpPr>
          <p:nvPr>
            <p:ph idx="1"/>
          </p:nvPr>
        </p:nvSpPr>
        <p:spPr/>
        <p:txBody>
          <a:bodyPr/>
          <a:lstStyle/>
          <a:p>
            <a:r>
              <a:rPr lang="en-US" altLang="en-US" dirty="0">
                <a:solidFill>
                  <a:srgbClr val="0D0D0D"/>
                </a:solidFill>
              </a:rPr>
              <a:t>Are there any features of this case study which could be useful in your context?</a:t>
            </a:r>
          </a:p>
          <a:p>
            <a:r>
              <a:rPr lang="en-US" altLang="en-US" dirty="0">
                <a:solidFill>
                  <a:srgbClr val="0D0D0D"/>
                </a:solidFill>
              </a:rPr>
              <a:t>What could be the benefits?</a:t>
            </a:r>
          </a:p>
          <a:p>
            <a:r>
              <a:rPr lang="en-US" altLang="en-US" dirty="0">
                <a:solidFill>
                  <a:srgbClr val="0D0D0D"/>
                </a:solidFill>
              </a:rPr>
              <a:t>What are the potential issues?</a:t>
            </a:r>
          </a:p>
          <a:p>
            <a:r>
              <a:rPr lang="en-US" altLang="en-US" dirty="0">
                <a:solidFill>
                  <a:srgbClr val="0D0D0D"/>
                </a:solidFill>
              </a:rPr>
              <a:t>What are the implications for staff workload and student achievement?</a:t>
            </a:r>
          </a:p>
          <a:p>
            <a:r>
              <a:rPr lang="en-US" altLang="en-US" dirty="0">
                <a:solidFill>
                  <a:srgbClr val="0D0D0D"/>
                </a:solidFill>
              </a:rPr>
              <a:t>Would it work in your context?</a:t>
            </a:r>
          </a:p>
        </p:txBody>
      </p:sp>
      <p:sp>
        <p:nvSpPr>
          <p:cNvPr id="4" name="Date Placeholder 3">
            <a:extLst>
              <a:ext uri="{FF2B5EF4-FFF2-40B4-BE49-F238E27FC236}">
                <a16:creationId xmlns:a16="http://schemas.microsoft.com/office/drawing/2014/main" id="{4A8FA4C0-45C6-6145-972E-A5FD768D5674}"/>
              </a:ext>
            </a:extLst>
          </p:cNvPr>
          <p:cNvSpPr>
            <a:spLocks noGrp="1"/>
          </p:cNvSpPr>
          <p:nvPr>
            <p:ph type="dt" sz="half"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A5412CCE-8BDE-C440-9AD0-926D9EB4BCBE}"/>
              </a:ext>
            </a:extLst>
          </p:cNvPr>
          <p:cNvSpPr>
            <a:spLocks noGrp="1"/>
          </p:cNvSpPr>
          <p:nvPr>
            <p:ph type="sldNum" sz="quarter" idx="11"/>
          </p:nvPr>
        </p:nvSpPr>
        <p:spPr/>
        <p:txBody>
          <a:bodyPr/>
          <a:lstStyle/>
          <a:p>
            <a:pPr>
              <a:defRPr/>
            </a:pPr>
            <a:fld id="{0D4BB06D-94A8-A044-9727-DB426B6F0108}" type="slidenum">
              <a:rPr lang="en-GB" smtClean="0"/>
              <a:pPr>
                <a:defRPr/>
              </a:pPr>
              <a:t>28</a:t>
            </a:fld>
            <a:endParaRPr lang="en-GB" dirty="0"/>
          </a:p>
        </p:txBody>
      </p:sp>
      <p:sp>
        <p:nvSpPr>
          <p:cNvPr id="45061" name="Footer Placeholder 5">
            <a:extLst>
              <a:ext uri="{FF2B5EF4-FFF2-40B4-BE49-F238E27FC236}">
                <a16:creationId xmlns:a16="http://schemas.microsoft.com/office/drawing/2014/main" id="{8C3FDD24-1A4E-FB4B-A70D-F535CCCFFFB1}"/>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241D6CBF-2450-A04A-9B26-E7FAAAF1ACA0}"/>
              </a:ext>
            </a:extLst>
          </p:cNvPr>
          <p:cNvSpPr>
            <a:spLocks noGrp="1"/>
          </p:cNvSpPr>
          <p:nvPr>
            <p:ph type="title"/>
          </p:nvPr>
        </p:nvSpPr>
        <p:spPr/>
        <p:txBody>
          <a:bodyPr/>
          <a:lstStyle/>
          <a:p>
            <a:r>
              <a:rPr lang="en-GB" altLang="en-US"/>
              <a:t>Case Study 2:</a:t>
            </a:r>
            <a:br>
              <a:rPr lang="en-GB" altLang="en-US"/>
            </a:br>
            <a:r>
              <a:rPr lang="en-GB" altLang="en-US"/>
              <a:t>New regulations at Brunel</a:t>
            </a:r>
            <a:endParaRPr lang="en-US" altLang="en-US"/>
          </a:p>
        </p:txBody>
      </p:sp>
      <p:sp>
        <p:nvSpPr>
          <p:cNvPr id="3" name="Content Placeholder 2">
            <a:extLst>
              <a:ext uri="{FF2B5EF4-FFF2-40B4-BE49-F238E27FC236}">
                <a16:creationId xmlns:a16="http://schemas.microsoft.com/office/drawing/2014/main" id="{6CF1CBDC-9D46-5248-AE86-0EDE98F94271}"/>
              </a:ext>
            </a:extLst>
          </p:cNvPr>
          <p:cNvSpPr>
            <a:spLocks noGrp="1"/>
          </p:cNvSpPr>
          <p:nvPr>
            <p:ph idx="1"/>
          </p:nvPr>
        </p:nvSpPr>
        <p:spPr>
          <a:xfrm>
            <a:off x="1025525" y="1833498"/>
            <a:ext cx="8485605" cy="4403814"/>
          </a:xfrm>
        </p:spPr>
        <p:txBody>
          <a:bodyPr>
            <a:noAutofit/>
          </a:bodyPr>
          <a:lstStyle/>
          <a:p>
            <a:pPr>
              <a:lnSpc>
                <a:spcPct val="120000"/>
              </a:lnSpc>
              <a:buFont typeface="Arial" charset="0"/>
              <a:buChar char="•"/>
              <a:defRPr/>
            </a:pPr>
            <a:r>
              <a:rPr lang="en-US" sz="1750" dirty="0">
                <a:solidFill>
                  <a:srgbClr val="0D0D0D"/>
                </a:solidFill>
                <a:ea typeface="MS PGothic"/>
                <a:cs typeface="MS PGothic"/>
              </a:rPr>
              <a:t>2009 Senate Regulations give almost total freedom in the design of Levels.</a:t>
            </a:r>
          </a:p>
          <a:p>
            <a:pPr>
              <a:lnSpc>
                <a:spcPct val="120000"/>
              </a:lnSpc>
              <a:buFont typeface="Arial" charset="0"/>
              <a:buChar char="•"/>
              <a:defRPr/>
            </a:pPr>
            <a:r>
              <a:rPr lang="en-US" sz="1750" dirty="0">
                <a:solidFill>
                  <a:srgbClr val="0D0D0D"/>
                </a:solidFill>
                <a:ea typeface="MS PGothic"/>
                <a:cs typeface="MS PGothic"/>
              </a:rPr>
              <a:t>Allows conventional modules (</a:t>
            </a:r>
            <a:r>
              <a:rPr lang="en-US" sz="1750" b="1" dirty="0">
                <a:solidFill>
                  <a:srgbClr val="0D0D0D"/>
                </a:solidFill>
                <a:ea typeface="MS PGothic"/>
                <a:cs typeface="MS PGothic"/>
              </a:rPr>
              <a:t>modular blocks</a:t>
            </a:r>
            <a:r>
              <a:rPr lang="en-US" sz="1750" dirty="0">
                <a:solidFill>
                  <a:srgbClr val="0D0D0D"/>
                </a:solidFill>
                <a:ea typeface="MS PGothic"/>
                <a:cs typeface="MS PGothic"/>
              </a:rPr>
              <a:t>) = study and assessment credit coterminous.</a:t>
            </a:r>
          </a:p>
          <a:p>
            <a:pPr>
              <a:lnSpc>
                <a:spcPct val="120000"/>
              </a:lnSpc>
              <a:buFont typeface="Arial" charset="0"/>
              <a:buChar char="•"/>
              <a:defRPr/>
            </a:pPr>
            <a:r>
              <a:rPr lang="en-US" sz="1750" dirty="0">
                <a:solidFill>
                  <a:srgbClr val="0D0D0D"/>
                </a:solidFill>
                <a:ea typeface="MS PGothic"/>
                <a:cs typeface="MS PGothic"/>
              </a:rPr>
              <a:t>Allows separate </a:t>
            </a:r>
            <a:r>
              <a:rPr lang="en-US" sz="1750" b="1" dirty="0">
                <a:solidFill>
                  <a:srgbClr val="0D0D0D"/>
                </a:solidFill>
                <a:ea typeface="MS PGothic"/>
                <a:cs typeface="MS PGothic"/>
              </a:rPr>
              <a:t>assessment blocks </a:t>
            </a:r>
            <a:r>
              <a:rPr lang="en-US" sz="1750" dirty="0">
                <a:solidFill>
                  <a:srgbClr val="0D0D0D"/>
                </a:solidFill>
                <a:ea typeface="MS PGothic"/>
                <a:cs typeface="MS PGothic"/>
              </a:rPr>
              <a:t>and </a:t>
            </a:r>
            <a:r>
              <a:rPr lang="en-US" sz="1750" b="1" dirty="0">
                <a:solidFill>
                  <a:srgbClr val="0D0D0D"/>
                </a:solidFill>
                <a:ea typeface="MS PGothic"/>
                <a:cs typeface="MS PGothic"/>
              </a:rPr>
              <a:t>study blocks</a:t>
            </a:r>
            <a:r>
              <a:rPr lang="en-US" sz="1750" dirty="0">
                <a:solidFill>
                  <a:srgbClr val="0D0D0D"/>
                </a:solidFill>
                <a:ea typeface="MS PGothic"/>
                <a:cs typeface="MS PGothic"/>
              </a:rPr>
              <a:t>.  </a:t>
            </a:r>
          </a:p>
          <a:p>
            <a:pPr>
              <a:lnSpc>
                <a:spcPct val="120000"/>
              </a:lnSpc>
              <a:buFont typeface="Arial" charset="0"/>
              <a:buChar char="•"/>
              <a:defRPr/>
            </a:pPr>
            <a:r>
              <a:rPr lang="en-US" sz="1750" b="1" dirty="0">
                <a:solidFill>
                  <a:srgbClr val="0D0D0D"/>
                </a:solidFill>
                <a:ea typeface="MS PGothic"/>
                <a:cs typeface="MS PGothic"/>
              </a:rPr>
              <a:t>Study blocks </a:t>
            </a:r>
            <a:r>
              <a:rPr lang="en-US" sz="1750" dirty="0">
                <a:solidFill>
                  <a:srgbClr val="0D0D0D"/>
                </a:solidFill>
                <a:ea typeface="MS PGothic"/>
                <a:cs typeface="MS PGothic"/>
              </a:rPr>
              <a:t>= purely formative, no summative assessment. Study blocks can be any volume of study credits.</a:t>
            </a:r>
          </a:p>
          <a:p>
            <a:pPr>
              <a:lnSpc>
                <a:spcPct val="120000"/>
              </a:lnSpc>
              <a:buFont typeface="Arial" charset="0"/>
              <a:buChar char="•"/>
              <a:defRPr/>
            </a:pPr>
            <a:r>
              <a:rPr lang="en-US" sz="1750" b="1" dirty="0">
                <a:solidFill>
                  <a:srgbClr val="0D0D0D"/>
                </a:solidFill>
                <a:ea typeface="MS PGothic"/>
                <a:cs typeface="MS PGothic"/>
              </a:rPr>
              <a:t>Assessment blocks can </a:t>
            </a:r>
            <a:r>
              <a:rPr lang="en-US" sz="1750" dirty="0" err="1">
                <a:solidFill>
                  <a:srgbClr val="0D0D0D"/>
                </a:solidFill>
                <a:ea typeface="MS PGothic"/>
                <a:cs typeface="MS PGothic"/>
              </a:rPr>
              <a:t>summatively</a:t>
            </a:r>
            <a:r>
              <a:rPr lang="en-US" sz="1750" dirty="0">
                <a:solidFill>
                  <a:srgbClr val="0D0D0D"/>
                </a:solidFill>
                <a:ea typeface="MS PGothic"/>
                <a:cs typeface="MS PGothic"/>
              </a:rPr>
              <a:t> assess learning from more than one study block.  Assessment blocks can be 5 - 40 credits.</a:t>
            </a:r>
          </a:p>
          <a:p>
            <a:pPr>
              <a:lnSpc>
                <a:spcPct val="120000"/>
              </a:lnSpc>
              <a:buFont typeface="Arial" charset="0"/>
              <a:buChar char="•"/>
              <a:defRPr/>
            </a:pPr>
            <a:r>
              <a:rPr lang="en-US" sz="1750" dirty="0">
                <a:solidFill>
                  <a:srgbClr val="0D0D0D"/>
                </a:solidFill>
                <a:ea typeface="MS PGothic"/>
                <a:cs typeface="MS PGothic"/>
              </a:rPr>
              <a:t>Each UG level = 120 study credits + 120 assess credits.</a:t>
            </a:r>
          </a:p>
          <a:p>
            <a:pPr>
              <a:lnSpc>
                <a:spcPct val="120000"/>
              </a:lnSpc>
              <a:buFont typeface="Arial" charset="0"/>
              <a:buChar char="•"/>
              <a:defRPr/>
            </a:pPr>
            <a:r>
              <a:rPr lang="en-US" sz="1750" b="1" dirty="0">
                <a:solidFill>
                  <a:srgbClr val="0D0D0D"/>
                </a:solidFill>
                <a:ea typeface="MS PGothic"/>
                <a:cs typeface="MS PGothic"/>
              </a:rPr>
              <a:t>Study credits </a:t>
            </a:r>
            <a:r>
              <a:rPr lang="en-US" sz="1750" dirty="0">
                <a:solidFill>
                  <a:srgbClr val="0D0D0D"/>
                </a:solidFill>
                <a:ea typeface="MS PGothic"/>
                <a:cs typeface="MS PGothic"/>
              </a:rPr>
              <a:t>= expected student study time.</a:t>
            </a:r>
          </a:p>
          <a:p>
            <a:pPr>
              <a:lnSpc>
                <a:spcPct val="120000"/>
              </a:lnSpc>
              <a:buFont typeface="Arial" charset="0"/>
              <a:buChar char="•"/>
              <a:defRPr/>
            </a:pPr>
            <a:r>
              <a:rPr lang="en-US" sz="1750" b="1" dirty="0">
                <a:solidFill>
                  <a:srgbClr val="0D0D0D"/>
                </a:solidFill>
                <a:ea typeface="MS PGothic"/>
                <a:cs typeface="MS PGothic"/>
              </a:rPr>
              <a:t>Assessment credits </a:t>
            </a:r>
            <a:r>
              <a:rPr lang="en-US" sz="1750" dirty="0">
                <a:solidFill>
                  <a:srgbClr val="0D0D0D"/>
                </a:solidFill>
                <a:ea typeface="MS PGothic"/>
                <a:cs typeface="MS PGothic"/>
              </a:rPr>
              <a:t>(no time) but reflect complexity and importance. </a:t>
            </a:r>
          </a:p>
          <a:p>
            <a:pPr>
              <a:lnSpc>
                <a:spcPct val="120000"/>
              </a:lnSpc>
              <a:buFont typeface="Arial" charset="0"/>
              <a:buChar char="•"/>
              <a:defRPr/>
            </a:pPr>
            <a:r>
              <a:rPr lang="en-US" sz="1750" dirty="0">
                <a:solidFill>
                  <a:srgbClr val="0D0D0D"/>
                </a:solidFill>
                <a:ea typeface="MS PGothic"/>
                <a:cs typeface="MS PGothic"/>
              </a:rPr>
              <a:t>Encourages </a:t>
            </a:r>
            <a:r>
              <a:rPr lang="en-US" sz="1750" b="1" dirty="0">
                <a:solidFill>
                  <a:srgbClr val="0D0D0D"/>
                </a:solidFill>
                <a:ea typeface="MS PGothic"/>
                <a:cs typeface="MS PGothic"/>
              </a:rPr>
              <a:t>Level-based design </a:t>
            </a:r>
            <a:r>
              <a:rPr lang="en-US" sz="1750" dirty="0">
                <a:solidFill>
                  <a:srgbClr val="0D0D0D"/>
                </a:solidFill>
                <a:ea typeface="MS PGothic"/>
                <a:cs typeface="MS PGothic"/>
              </a:rPr>
              <a:t>of study and assessment, as opposed to a module-based approach.</a:t>
            </a:r>
            <a:endParaRPr lang="en-US" sz="1750" dirty="0"/>
          </a:p>
        </p:txBody>
      </p:sp>
      <p:sp>
        <p:nvSpPr>
          <p:cNvPr id="4" name="Date Placeholder 3">
            <a:extLst>
              <a:ext uri="{FF2B5EF4-FFF2-40B4-BE49-F238E27FC236}">
                <a16:creationId xmlns:a16="http://schemas.microsoft.com/office/drawing/2014/main" id="{8EADC8D7-46B4-284F-A719-15C5DDF5FA5D}"/>
              </a:ext>
            </a:extLst>
          </p:cNvPr>
          <p:cNvSpPr>
            <a:spLocks noGrp="1"/>
          </p:cNvSpPr>
          <p:nvPr>
            <p:ph type="dt" sz="half"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9153B705-8596-FA4A-A3D2-0A21C44A8E3A}"/>
              </a:ext>
            </a:extLst>
          </p:cNvPr>
          <p:cNvSpPr>
            <a:spLocks noGrp="1"/>
          </p:cNvSpPr>
          <p:nvPr>
            <p:ph type="sldNum" sz="quarter" idx="11"/>
          </p:nvPr>
        </p:nvSpPr>
        <p:spPr/>
        <p:txBody>
          <a:bodyPr/>
          <a:lstStyle/>
          <a:p>
            <a:pPr>
              <a:defRPr/>
            </a:pPr>
            <a:fld id="{79A14FF1-EDB3-AE46-B601-18127BD639B0}" type="slidenum">
              <a:rPr lang="en-GB" smtClean="0"/>
              <a:pPr>
                <a:defRPr/>
              </a:pPr>
              <a:t>29</a:t>
            </a:fld>
            <a:endParaRPr lang="en-GB" dirty="0"/>
          </a:p>
        </p:txBody>
      </p:sp>
      <p:sp>
        <p:nvSpPr>
          <p:cNvPr id="46085" name="Footer Placeholder 5">
            <a:extLst>
              <a:ext uri="{FF2B5EF4-FFF2-40B4-BE49-F238E27FC236}">
                <a16:creationId xmlns:a16="http://schemas.microsoft.com/office/drawing/2014/main" id="{1E4C8523-2C98-9641-AE1C-DBEAC4F04DF5}"/>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09CF66E-DF28-C045-89F4-58416CE2B988}"/>
              </a:ext>
            </a:extLst>
          </p:cNvPr>
          <p:cNvSpPr>
            <a:spLocks noGrp="1"/>
          </p:cNvSpPr>
          <p:nvPr>
            <p:ph type="title"/>
          </p:nvPr>
        </p:nvSpPr>
        <p:spPr>
          <a:xfrm>
            <a:off x="1025525" y="1136650"/>
            <a:ext cx="8485188" cy="923925"/>
          </a:xfrm>
        </p:spPr>
        <p:txBody>
          <a:bodyPr/>
          <a:lstStyle/>
          <a:p>
            <a:r>
              <a:rPr lang="en-GB" altLang="en-US"/>
              <a:t>About the PASS project</a:t>
            </a:r>
            <a:endParaRPr lang="en-US" altLang="en-US"/>
          </a:p>
        </p:txBody>
      </p:sp>
      <p:sp>
        <p:nvSpPr>
          <p:cNvPr id="26626" name="Content Placeholder 2">
            <a:extLst>
              <a:ext uri="{FF2B5EF4-FFF2-40B4-BE49-F238E27FC236}">
                <a16:creationId xmlns:a16="http://schemas.microsoft.com/office/drawing/2014/main" id="{1C8257B9-FB5E-FE41-AC36-7525E1223308}"/>
              </a:ext>
            </a:extLst>
          </p:cNvPr>
          <p:cNvSpPr>
            <a:spLocks noGrp="1"/>
          </p:cNvSpPr>
          <p:nvPr>
            <p:ph idx="1"/>
          </p:nvPr>
        </p:nvSpPr>
        <p:spPr>
          <a:xfrm>
            <a:off x="1025525" y="2276475"/>
            <a:ext cx="8485188" cy="3960813"/>
          </a:xfrm>
        </p:spPr>
        <p:txBody>
          <a:bodyPr>
            <a:normAutofit fontScale="92500"/>
          </a:bodyPr>
          <a:lstStyle/>
          <a:p>
            <a:r>
              <a:rPr lang="en-US" altLang="en-US" dirty="0">
                <a:solidFill>
                  <a:srgbClr val="0D0D0D"/>
                </a:solidFill>
              </a:rPr>
              <a:t>NTFS group project over 3 years:</a:t>
            </a:r>
          </a:p>
          <a:p>
            <a:pPr lvl="1"/>
            <a:r>
              <a:rPr lang="en-US" altLang="en-US" dirty="0">
                <a:solidFill>
                  <a:srgbClr val="0D0D0D"/>
                </a:solidFill>
              </a:rPr>
              <a:t>One year of development and investigation and two years of implementation.</a:t>
            </a:r>
          </a:p>
          <a:p>
            <a:r>
              <a:rPr lang="en-US" altLang="en-US" dirty="0">
                <a:solidFill>
                  <a:srgbClr val="0D0D0D"/>
                </a:solidFill>
              </a:rPr>
              <a:t>Consortium led by Bradford included 2 CETLs – </a:t>
            </a:r>
            <a:r>
              <a:rPr lang="en-US" altLang="en-US" dirty="0" err="1">
                <a:solidFill>
                  <a:srgbClr val="0D0D0D"/>
                </a:solidFill>
              </a:rPr>
              <a:t>ASKe</a:t>
            </a:r>
            <a:r>
              <a:rPr lang="en-US" altLang="en-US" dirty="0">
                <a:solidFill>
                  <a:srgbClr val="0D0D0D"/>
                </a:solidFill>
              </a:rPr>
              <a:t> &amp; </a:t>
            </a:r>
            <a:r>
              <a:rPr lang="en-US" altLang="en-US" dirty="0" err="1">
                <a:solidFill>
                  <a:srgbClr val="0D0D0D"/>
                </a:solidFill>
              </a:rPr>
              <a:t>AfL</a:t>
            </a:r>
            <a:r>
              <a:rPr lang="en-US" altLang="en-US" dirty="0">
                <a:solidFill>
                  <a:srgbClr val="0D0D0D"/>
                </a:solidFill>
              </a:rPr>
              <a:t>:</a:t>
            </a:r>
          </a:p>
          <a:p>
            <a:pPr lvl="1"/>
            <a:r>
              <a:rPr lang="en-US" altLang="en-US" dirty="0">
                <a:solidFill>
                  <a:srgbClr val="0D0D0D"/>
                </a:solidFill>
              </a:rPr>
              <a:t>University of Bradford.</a:t>
            </a:r>
          </a:p>
          <a:p>
            <a:pPr lvl="1"/>
            <a:r>
              <a:rPr lang="en-US" altLang="en-US" dirty="0">
                <a:solidFill>
                  <a:srgbClr val="0D0D0D"/>
                </a:solidFill>
              </a:rPr>
              <a:t>University of Exeter.</a:t>
            </a:r>
          </a:p>
          <a:p>
            <a:pPr lvl="1"/>
            <a:r>
              <a:rPr lang="en-US" altLang="en-US" dirty="0">
                <a:solidFill>
                  <a:srgbClr val="0D0D0D"/>
                </a:solidFill>
              </a:rPr>
              <a:t>Leeds Beckett University.</a:t>
            </a:r>
          </a:p>
          <a:p>
            <a:pPr lvl="1"/>
            <a:r>
              <a:rPr lang="en-US" altLang="en-US" dirty="0" err="1">
                <a:solidFill>
                  <a:srgbClr val="0D0D0D"/>
                </a:solidFill>
              </a:rPr>
              <a:t>Northumbria</a:t>
            </a:r>
            <a:r>
              <a:rPr lang="en-US" altLang="en-US" dirty="0">
                <a:solidFill>
                  <a:srgbClr val="0D0D0D"/>
                </a:solidFill>
              </a:rPr>
              <a:t> University.</a:t>
            </a:r>
          </a:p>
          <a:p>
            <a:pPr lvl="1"/>
            <a:r>
              <a:rPr lang="en-US" altLang="en-US" dirty="0">
                <a:solidFill>
                  <a:srgbClr val="0D0D0D"/>
                </a:solidFill>
              </a:rPr>
              <a:t>Oxford Brookes University.</a:t>
            </a:r>
          </a:p>
          <a:p>
            <a:pPr lvl="1"/>
            <a:r>
              <a:rPr lang="en-US" altLang="en-US" dirty="0">
                <a:solidFill>
                  <a:srgbClr val="0D0D0D"/>
                </a:solidFill>
              </a:rPr>
              <a:t>University of Plymouth.</a:t>
            </a:r>
            <a:endParaRPr lang="en-US" altLang="en-US" dirty="0"/>
          </a:p>
        </p:txBody>
      </p:sp>
      <p:sp>
        <p:nvSpPr>
          <p:cNvPr id="4" name="Date Placeholder 3">
            <a:extLst>
              <a:ext uri="{FF2B5EF4-FFF2-40B4-BE49-F238E27FC236}">
                <a16:creationId xmlns:a16="http://schemas.microsoft.com/office/drawing/2014/main" id="{A443164E-2C27-A845-AC5B-789A962511B0}"/>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E9820B8F-0117-5245-A348-6D901BC8DB22}"/>
              </a:ext>
            </a:extLst>
          </p:cNvPr>
          <p:cNvSpPr>
            <a:spLocks noGrp="1"/>
          </p:cNvSpPr>
          <p:nvPr>
            <p:ph type="sldNum" sz="quarter" idx="11"/>
          </p:nvPr>
        </p:nvSpPr>
        <p:spPr/>
        <p:txBody>
          <a:bodyPr/>
          <a:lstStyle/>
          <a:p>
            <a:pPr>
              <a:defRPr/>
            </a:pPr>
            <a:fld id="{B6564F10-D06C-E64B-989E-DC47DA68A7FF}" type="slidenum">
              <a:rPr lang="en-GB" smtClean="0"/>
              <a:pPr>
                <a:defRPr/>
              </a:pPr>
              <a:t>3</a:t>
            </a:fld>
            <a:endParaRPr lang="en-GB" dirty="0"/>
          </a:p>
        </p:txBody>
      </p:sp>
      <p:sp>
        <p:nvSpPr>
          <p:cNvPr id="26629" name="Footer Placeholder 5">
            <a:extLst>
              <a:ext uri="{FF2B5EF4-FFF2-40B4-BE49-F238E27FC236}">
                <a16:creationId xmlns:a16="http://schemas.microsoft.com/office/drawing/2014/main" id="{142B7929-3E06-7645-81C9-B3CBB06C5D09}"/>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F162-362E-5942-B0B7-7188995B8A7D}"/>
              </a:ext>
            </a:extLst>
          </p:cNvPr>
          <p:cNvSpPr>
            <a:spLocks noGrp="1"/>
          </p:cNvSpPr>
          <p:nvPr>
            <p:ph type="title"/>
          </p:nvPr>
        </p:nvSpPr>
        <p:spPr/>
        <p:txBody>
          <a:bodyPr/>
          <a:lstStyle/>
          <a:p>
            <a:r>
              <a:rPr lang="en-US" dirty="0"/>
              <a:t>Examples from Brunel</a:t>
            </a:r>
          </a:p>
        </p:txBody>
      </p:sp>
      <p:sp>
        <p:nvSpPr>
          <p:cNvPr id="3" name="Content Placeholder 2">
            <a:extLst>
              <a:ext uri="{FF2B5EF4-FFF2-40B4-BE49-F238E27FC236}">
                <a16:creationId xmlns:a16="http://schemas.microsoft.com/office/drawing/2014/main" id="{0126C66D-4821-144D-BDD1-680B3BE6B8B9}"/>
              </a:ext>
            </a:extLst>
          </p:cNvPr>
          <p:cNvSpPr>
            <a:spLocks noGrp="1"/>
          </p:cNvSpPr>
          <p:nvPr>
            <p:ph idx="1"/>
          </p:nvPr>
        </p:nvSpPr>
        <p:spPr/>
        <p:txBody>
          <a:bodyPr/>
          <a:lstStyle/>
          <a:p>
            <a:r>
              <a:rPr lang="en-US" dirty="0"/>
              <a:t>Biomedical Sciences</a:t>
            </a:r>
          </a:p>
          <a:p>
            <a:pPr lvl="1"/>
            <a:r>
              <a:rPr lang="en-US" dirty="0"/>
              <a:t>Study and assessment blocks in all years.</a:t>
            </a:r>
          </a:p>
          <a:p>
            <a:pPr lvl="1"/>
            <a:r>
              <a:rPr lang="en-US" dirty="0"/>
              <a:t>Cut assessment load by 2/3rds generated more time for class contact.</a:t>
            </a:r>
          </a:p>
          <a:p>
            <a:pPr lvl="1"/>
            <a:r>
              <a:rPr lang="en-US" dirty="0"/>
              <a:t>Synoptic exam in all three years.</a:t>
            </a:r>
          </a:p>
          <a:p>
            <a:r>
              <a:rPr lang="en-US" dirty="0"/>
              <a:t>Mathematics</a:t>
            </a:r>
          </a:p>
          <a:p>
            <a:pPr lvl="1"/>
            <a:r>
              <a:rPr lang="en-US" dirty="0"/>
              <a:t>Conventional modules in final year only.</a:t>
            </a:r>
          </a:p>
          <a:p>
            <a:pPr lvl="1"/>
            <a:r>
              <a:rPr lang="en-US" dirty="0"/>
              <a:t>Improved understanding and ‘carry-over’ of ‘the basics’ into year 2.</a:t>
            </a:r>
          </a:p>
        </p:txBody>
      </p:sp>
      <p:sp>
        <p:nvSpPr>
          <p:cNvPr id="4" name="Date Placeholder 3">
            <a:extLst>
              <a:ext uri="{FF2B5EF4-FFF2-40B4-BE49-F238E27FC236}">
                <a16:creationId xmlns:a16="http://schemas.microsoft.com/office/drawing/2014/main" id="{3E8DABB6-0991-CD46-B042-ED0C396C6695}"/>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CA3439C5-207F-3845-A2E8-78AFFBC2411C}"/>
              </a:ext>
            </a:extLst>
          </p:cNvPr>
          <p:cNvSpPr>
            <a:spLocks noGrp="1"/>
          </p:cNvSpPr>
          <p:nvPr>
            <p:ph type="sldNum" sz="quarter" idx="11"/>
          </p:nvPr>
        </p:nvSpPr>
        <p:spPr/>
        <p:txBody>
          <a:bodyPr/>
          <a:lstStyle/>
          <a:p>
            <a:pPr>
              <a:defRPr/>
            </a:pPr>
            <a:fld id="{3C0A60B3-1718-3C4A-B02F-2ECA2EE3BA71}" type="slidenum">
              <a:rPr lang="en-GB" smtClean="0"/>
              <a:pPr>
                <a:defRPr/>
              </a:pPr>
              <a:t>30</a:t>
            </a:fld>
            <a:endParaRPr lang="en-GB" dirty="0"/>
          </a:p>
        </p:txBody>
      </p:sp>
      <p:sp>
        <p:nvSpPr>
          <p:cNvPr id="6" name="Footer Placeholder 5">
            <a:extLst>
              <a:ext uri="{FF2B5EF4-FFF2-40B4-BE49-F238E27FC236}">
                <a16:creationId xmlns:a16="http://schemas.microsoft.com/office/drawing/2014/main" id="{8935DB30-686D-C844-A550-53E78D25D52D}"/>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373213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EAA9-CE14-0F46-93F4-4558A6EBD7FF}"/>
              </a:ext>
            </a:extLst>
          </p:cNvPr>
          <p:cNvSpPr>
            <a:spLocks noGrp="1"/>
          </p:cNvSpPr>
          <p:nvPr>
            <p:ph type="title"/>
          </p:nvPr>
        </p:nvSpPr>
        <p:spPr/>
        <p:txBody>
          <a:bodyPr/>
          <a:lstStyle/>
          <a:p>
            <a:r>
              <a:rPr lang="en-US" dirty="0"/>
              <a:t>Flexible regulations allow new structures</a:t>
            </a:r>
          </a:p>
        </p:txBody>
      </p:sp>
      <p:sp>
        <p:nvSpPr>
          <p:cNvPr id="4" name="Date Placeholder 3">
            <a:extLst>
              <a:ext uri="{FF2B5EF4-FFF2-40B4-BE49-F238E27FC236}">
                <a16:creationId xmlns:a16="http://schemas.microsoft.com/office/drawing/2014/main" id="{D4EDBE80-FD84-C844-A2A8-6A5AA0EC26D3}"/>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AAC51F52-F680-7B49-8C7B-A5104FED3D49}"/>
              </a:ext>
            </a:extLst>
          </p:cNvPr>
          <p:cNvSpPr>
            <a:spLocks noGrp="1"/>
          </p:cNvSpPr>
          <p:nvPr>
            <p:ph type="sldNum" sz="quarter" idx="11"/>
          </p:nvPr>
        </p:nvSpPr>
        <p:spPr/>
        <p:txBody>
          <a:bodyPr/>
          <a:lstStyle/>
          <a:p>
            <a:pPr>
              <a:defRPr/>
            </a:pPr>
            <a:fld id="{3C0A60B3-1718-3C4A-B02F-2ECA2EE3BA71}" type="slidenum">
              <a:rPr lang="en-GB" smtClean="0"/>
              <a:pPr>
                <a:defRPr/>
              </a:pPr>
              <a:t>31</a:t>
            </a:fld>
            <a:endParaRPr lang="en-GB" dirty="0"/>
          </a:p>
        </p:txBody>
      </p:sp>
      <p:sp>
        <p:nvSpPr>
          <p:cNvPr id="6" name="Footer Placeholder 5">
            <a:extLst>
              <a:ext uri="{FF2B5EF4-FFF2-40B4-BE49-F238E27FC236}">
                <a16:creationId xmlns:a16="http://schemas.microsoft.com/office/drawing/2014/main" id="{A1DF7DD7-136D-0141-B9B5-F4F47BBDF097}"/>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7" name="Content Placeholder 4" descr="Screen Shot 2013-06-06 at 08.16.17.png">
            <a:extLst>
              <a:ext uri="{FF2B5EF4-FFF2-40B4-BE49-F238E27FC236}">
                <a16:creationId xmlns:a16="http://schemas.microsoft.com/office/drawing/2014/main" id="{5CA5B176-D97A-2C49-8BE0-3A888AB644A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t="-16006" b="-16006"/>
          <a:stretch>
            <a:fillRect/>
          </a:stretch>
        </p:blipFill>
        <p:spPr>
          <a:xfrm>
            <a:off x="1025524" y="1795130"/>
            <a:ext cx="8601811" cy="4542170"/>
          </a:xfrm>
        </p:spPr>
      </p:pic>
    </p:spTree>
    <p:extLst>
      <p:ext uri="{BB962C8B-B14F-4D97-AF65-F5344CB8AC3E}">
        <p14:creationId xmlns:p14="http://schemas.microsoft.com/office/powerpoint/2010/main" val="178017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829C-3CB3-A343-9D73-3CA71233EB2C}"/>
              </a:ext>
            </a:extLst>
          </p:cNvPr>
          <p:cNvSpPr>
            <a:spLocks noGrp="1"/>
          </p:cNvSpPr>
          <p:nvPr>
            <p:ph type="title"/>
          </p:nvPr>
        </p:nvSpPr>
        <p:spPr/>
        <p:txBody>
          <a:bodyPr/>
          <a:lstStyle/>
          <a:p>
            <a:r>
              <a:rPr lang="en-US" dirty="0"/>
              <a:t>Biomedical Sciences win CATE 2016</a:t>
            </a:r>
          </a:p>
        </p:txBody>
      </p:sp>
      <p:sp>
        <p:nvSpPr>
          <p:cNvPr id="4" name="Date Placeholder 3">
            <a:extLst>
              <a:ext uri="{FF2B5EF4-FFF2-40B4-BE49-F238E27FC236}">
                <a16:creationId xmlns:a16="http://schemas.microsoft.com/office/drawing/2014/main" id="{90D03F2C-0329-A64A-8011-DAF4A405A54E}"/>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B518D825-112F-794C-8592-EBF338C9EA64}"/>
              </a:ext>
            </a:extLst>
          </p:cNvPr>
          <p:cNvSpPr>
            <a:spLocks noGrp="1"/>
          </p:cNvSpPr>
          <p:nvPr>
            <p:ph type="sldNum" sz="quarter" idx="11"/>
          </p:nvPr>
        </p:nvSpPr>
        <p:spPr/>
        <p:txBody>
          <a:bodyPr/>
          <a:lstStyle/>
          <a:p>
            <a:pPr>
              <a:defRPr/>
            </a:pPr>
            <a:fld id="{3C0A60B3-1718-3C4A-B02F-2ECA2EE3BA71}" type="slidenum">
              <a:rPr lang="en-GB" smtClean="0"/>
              <a:pPr>
                <a:defRPr/>
              </a:pPr>
              <a:t>32</a:t>
            </a:fld>
            <a:endParaRPr lang="en-GB" dirty="0"/>
          </a:p>
        </p:txBody>
      </p:sp>
      <p:sp>
        <p:nvSpPr>
          <p:cNvPr id="6" name="Footer Placeholder 5">
            <a:extLst>
              <a:ext uri="{FF2B5EF4-FFF2-40B4-BE49-F238E27FC236}">
                <a16:creationId xmlns:a16="http://schemas.microsoft.com/office/drawing/2014/main" id="{73EBC7E7-57F0-1E40-A709-C2CFE84236CF}"/>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7" name="Content Placeholder 4">
            <a:extLst>
              <a:ext uri="{FF2B5EF4-FFF2-40B4-BE49-F238E27FC236}">
                <a16:creationId xmlns:a16="http://schemas.microsoft.com/office/drawing/2014/main" id="{90687F0A-69EC-9F44-8103-5DC197236E4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25525" y="2224188"/>
            <a:ext cx="8485188" cy="3622475"/>
          </a:xfrm>
        </p:spPr>
      </p:pic>
    </p:spTree>
    <p:extLst>
      <p:ext uri="{BB962C8B-B14F-4D97-AF65-F5344CB8AC3E}">
        <p14:creationId xmlns:p14="http://schemas.microsoft.com/office/powerpoint/2010/main" val="191330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D498D695-3076-7543-8C29-844A49B93149}"/>
              </a:ext>
            </a:extLst>
          </p:cNvPr>
          <p:cNvSpPr>
            <a:spLocks noGrp="1"/>
          </p:cNvSpPr>
          <p:nvPr>
            <p:ph type="title"/>
          </p:nvPr>
        </p:nvSpPr>
        <p:spPr/>
        <p:txBody>
          <a:bodyPr/>
          <a:lstStyle/>
          <a:p>
            <a:r>
              <a:rPr lang="en-GB" altLang="en-US"/>
              <a:t>Possible discussion questions</a:t>
            </a:r>
            <a:endParaRPr lang="en-US" altLang="en-US"/>
          </a:p>
        </p:txBody>
      </p:sp>
      <p:sp>
        <p:nvSpPr>
          <p:cNvPr id="47106" name="Content Placeholder 2">
            <a:extLst>
              <a:ext uri="{FF2B5EF4-FFF2-40B4-BE49-F238E27FC236}">
                <a16:creationId xmlns:a16="http://schemas.microsoft.com/office/drawing/2014/main" id="{FBE61491-1175-D648-B785-05C54433D4B9}"/>
              </a:ext>
            </a:extLst>
          </p:cNvPr>
          <p:cNvSpPr>
            <a:spLocks noGrp="1"/>
          </p:cNvSpPr>
          <p:nvPr>
            <p:ph idx="1"/>
          </p:nvPr>
        </p:nvSpPr>
        <p:spPr/>
        <p:txBody>
          <a:bodyPr/>
          <a:lstStyle/>
          <a:p>
            <a:r>
              <a:rPr lang="en-US" altLang="en-US" dirty="0">
                <a:solidFill>
                  <a:srgbClr val="0D0D0D"/>
                </a:solidFill>
              </a:rPr>
              <a:t>Are there any features of this case study which could be useful in your context?</a:t>
            </a:r>
          </a:p>
          <a:p>
            <a:r>
              <a:rPr lang="en-US" altLang="en-US" dirty="0">
                <a:solidFill>
                  <a:srgbClr val="0D0D0D"/>
                </a:solidFill>
              </a:rPr>
              <a:t>What could be the benefits?</a:t>
            </a:r>
          </a:p>
          <a:p>
            <a:r>
              <a:rPr lang="en-US" altLang="en-US" dirty="0">
                <a:solidFill>
                  <a:srgbClr val="0D0D0D"/>
                </a:solidFill>
              </a:rPr>
              <a:t>What are the potential issues?</a:t>
            </a:r>
          </a:p>
          <a:p>
            <a:r>
              <a:rPr lang="en-US" altLang="en-US" dirty="0">
                <a:solidFill>
                  <a:srgbClr val="0D0D0D"/>
                </a:solidFill>
              </a:rPr>
              <a:t>What are the implications for staff workload and student achievement?</a:t>
            </a:r>
          </a:p>
          <a:p>
            <a:r>
              <a:rPr lang="en-US" altLang="en-US" dirty="0">
                <a:solidFill>
                  <a:srgbClr val="0D0D0D"/>
                </a:solidFill>
              </a:rPr>
              <a:t>Would it work in your context?</a:t>
            </a:r>
          </a:p>
        </p:txBody>
      </p:sp>
      <p:sp>
        <p:nvSpPr>
          <p:cNvPr id="4" name="Date Placeholder 3">
            <a:extLst>
              <a:ext uri="{FF2B5EF4-FFF2-40B4-BE49-F238E27FC236}">
                <a16:creationId xmlns:a16="http://schemas.microsoft.com/office/drawing/2014/main" id="{0138F89F-3C6D-A946-A8FE-71AE1E4EB004}"/>
              </a:ext>
            </a:extLst>
          </p:cNvPr>
          <p:cNvSpPr>
            <a:spLocks noGrp="1"/>
          </p:cNvSpPr>
          <p:nvPr>
            <p:ph type="dt" sz="half"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A9890462-C9D4-D448-BCF3-9AD36C4F2F92}"/>
              </a:ext>
            </a:extLst>
          </p:cNvPr>
          <p:cNvSpPr>
            <a:spLocks noGrp="1"/>
          </p:cNvSpPr>
          <p:nvPr>
            <p:ph type="sldNum" sz="quarter" idx="11"/>
          </p:nvPr>
        </p:nvSpPr>
        <p:spPr/>
        <p:txBody>
          <a:bodyPr/>
          <a:lstStyle/>
          <a:p>
            <a:pPr>
              <a:defRPr/>
            </a:pPr>
            <a:fld id="{41C35630-BAD1-3E4E-8F29-803BB0A5CD53}" type="slidenum">
              <a:rPr lang="en-GB" smtClean="0"/>
              <a:pPr>
                <a:defRPr/>
              </a:pPr>
              <a:t>33</a:t>
            </a:fld>
            <a:endParaRPr lang="en-GB" dirty="0"/>
          </a:p>
        </p:txBody>
      </p:sp>
      <p:sp>
        <p:nvSpPr>
          <p:cNvPr id="47109" name="Footer Placeholder 5">
            <a:extLst>
              <a:ext uri="{FF2B5EF4-FFF2-40B4-BE49-F238E27FC236}">
                <a16:creationId xmlns:a16="http://schemas.microsoft.com/office/drawing/2014/main" id="{1A83B832-48B8-7B48-83A9-1BF8EC7CA436}"/>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2CC3-01DA-EC46-B830-7E6A0A0539A9}"/>
              </a:ext>
            </a:extLst>
          </p:cNvPr>
          <p:cNvSpPr>
            <a:spLocks noGrp="1"/>
          </p:cNvSpPr>
          <p:nvPr>
            <p:ph type="title"/>
          </p:nvPr>
        </p:nvSpPr>
        <p:spPr/>
        <p:txBody>
          <a:bodyPr/>
          <a:lstStyle/>
          <a:p>
            <a:r>
              <a:rPr lang="en-US" dirty="0"/>
              <a:t>Case Study 4:</a:t>
            </a:r>
            <a:br>
              <a:rPr lang="en-US" dirty="0"/>
            </a:br>
            <a:r>
              <a:rPr lang="en-US" dirty="0"/>
              <a:t>Pharmacy et al at Bradford</a:t>
            </a:r>
          </a:p>
        </p:txBody>
      </p:sp>
      <p:sp>
        <p:nvSpPr>
          <p:cNvPr id="3" name="Content Placeholder 2">
            <a:extLst>
              <a:ext uri="{FF2B5EF4-FFF2-40B4-BE49-F238E27FC236}">
                <a16:creationId xmlns:a16="http://schemas.microsoft.com/office/drawing/2014/main" id="{26DE1887-979A-5840-B71A-AEEDB4FA68FE}"/>
              </a:ext>
            </a:extLst>
          </p:cNvPr>
          <p:cNvSpPr>
            <a:spLocks noGrp="1"/>
          </p:cNvSpPr>
          <p:nvPr>
            <p:ph idx="1"/>
          </p:nvPr>
        </p:nvSpPr>
        <p:spPr/>
        <p:txBody>
          <a:bodyPr/>
          <a:lstStyle/>
          <a:p>
            <a:r>
              <a:rPr lang="en-US" dirty="0"/>
              <a:t>Introduced elements of PFA into the new </a:t>
            </a:r>
            <a:r>
              <a:rPr lang="en-US" dirty="0" err="1"/>
              <a:t>Mpharm</a:t>
            </a:r>
            <a:endParaRPr lang="en-US" dirty="0"/>
          </a:p>
          <a:p>
            <a:r>
              <a:rPr lang="en-US" dirty="0"/>
              <a:t>Benefits:</a:t>
            </a:r>
          </a:p>
          <a:p>
            <a:pPr lvl="1"/>
            <a:r>
              <a:rPr lang="en-US" dirty="0"/>
              <a:t>Reduction in assessment burden.</a:t>
            </a:r>
          </a:p>
          <a:p>
            <a:pPr lvl="1"/>
            <a:r>
              <a:rPr lang="en-US" dirty="0"/>
              <a:t>Truly assesses </a:t>
            </a:r>
            <a:r>
              <a:rPr lang="en-US" dirty="0" err="1"/>
              <a:t>programme</a:t>
            </a:r>
            <a:r>
              <a:rPr lang="en-US" dirty="0"/>
              <a:t> outcomes.</a:t>
            </a:r>
          </a:p>
          <a:p>
            <a:pPr lvl="1"/>
            <a:r>
              <a:rPr lang="en-US" dirty="0"/>
              <a:t>Also introduced Team-based learning (TBL) which motivates and </a:t>
            </a:r>
            <a:r>
              <a:rPr lang="en-US" dirty="0" err="1"/>
              <a:t>incentivises</a:t>
            </a:r>
            <a:r>
              <a:rPr lang="en-US" dirty="0"/>
              <a:t> preparation through assessment for learning.</a:t>
            </a:r>
          </a:p>
        </p:txBody>
      </p:sp>
      <p:sp>
        <p:nvSpPr>
          <p:cNvPr id="4" name="Date Placeholder 3">
            <a:extLst>
              <a:ext uri="{FF2B5EF4-FFF2-40B4-BE49-F238E27FC236}">
                <a16:creationId xmlns:a16="http://schemas.microsoft.com/office/drawing/2014/main" id="{F758002B-1C0D-8F47-BADE-83FD68DD0C6D}"/>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F4D17C1B-1FEF-F242-997C-E67968D3F6FB}"/>
              </a:ext>
            </a:extLst>
          </p:cNvPr>
          <p:cNvSpPr>
            <a:spLocks noGrp="1"/>
          </p:cNvSpPr>
          <p:nvPr>
            <p:ph type="sldNum" sz="quarter" idx="11"/>
          </p:nvPr>
        </p:nvSpPr>
        <p:spPr/>
        <p:txBody>
          <a:bodyPr/>
          <a:lstStyle/>
          <a:p>
            <a:pPr>
              <a:defRPr/>
            </a:pPr>
            <a:fld id="{3C0A60B3-1718-3C4A-B02F-2ECA2EE3BA71}" type="slidenum">
              <a:rPr lang="en-GB" smtClean="0"/>
              <a:pPr>
                <a:defRPr/>
              </a:pPr>
              <a:t>34</a:t>
            </a:fld>
            <a:endParaRPr lang="en-GB" dirty="0"/>
          </a:p>
        </p:txBody>
      </p:sp>
      <p:sp>
        <p:nvSpPr>
          <p:cNvPr id="6" name="Footer Placeholder 5">
            <a:extLst>
              <a:ext uri="{FF2B5EF4-FFF2-40B4-BE49-F238E27FC236}">
                <a16:creationId xmlns:a16="http://schemas.microsoft.com/office/drawing/2014/main" id="{9A490C7D-C3DC-9E4C-9621-C7C46C35E8D0}"/>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1758288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692E-168A-B845-9F9F-BA2394162750}"/>
              </a:ext>
            </a:extLst>
          </p:cNvPr>
          <p:cNvSpPr>
            <a:spLocks noGrp="1"/>
          </p:cNvSpPr>
          <p:nvPr>
            <p:ph type="title"/>
          </p:nvPr>
        </p:nvSpPr>
        <p:spPr/>
        <p:txBody>
          <a:bodyPr/>
          <a:lstStyle/>
          <a:p>
            <a:r>
              <a:rPr lang="en-US" dirty="0"/>
              <a:t>Team-based learning at Bradford</a:t>
            </a:r>
          </a:p>
        </p:txBody>
      </p:sp>
      <p:pic>
        <p:nvPicPr>
          <p:cNvPr id="8" name="Content Placeholder 7">
            <a:hlinkClick r:id="rId2"/>
            <a:extLst>
              <a:ext uri="{FF2B5EF4-FFF2-40B4-BE49-F238E27FC236}">
                <a16:creationId xmlns:a16="http://schemas.microsoft.com/office/drawing/2014/main" id="{B2BF53BF-7080-4647-8E5C-89675DA6CB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5525" y="1772816"/>
            <a:ext cx="8485188" cy="3968878"/>
          </a:xfrm>
        </p:spPr>
      </p:pic>
      <p:sp>
        <p:nvSpPr>
          <p:cNvPr id="4" name="Date Placeholder 3">
            <a:extLst>
              <a:ext uri="{FF2B5EF4-FFF2-40B4-BE49-F238E27FC236}">
                <a16:creationId xmlns:a16="http://schemas.microsoft.com/office/drawing/2014/main" id="{BBB90302-DAB6-0E40-B497-DC299BB7EF9F}"/>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D3C114EB-DC01-8048-A88D-1932C318097D}"/>
              </a:ext>
            </a:extLst>
          </p:cNvPr>
          <p:cNvSpPr>
            <a:spLocks noGrp="1"/>
          </p:cNvSpPr>
          <p:nvPr>
            <p:ph type="sldNum" sz="quarter" idx="11"/>
          </p:nvPr>
        </p:nvSpPr>
        <p:spPr/>
        <p:txBody>
          <a:bodyPr/>
          <a:lstStyle/>
          <a:p>
            <a:pPr>
              <a:defRPr/>
            </a:pPr>
            <a:fld id="{3C0A60B3-1718-3C4A-B02F-2ECA2EE3BA71}" type="slidenum">
              <a:rPr lang="en-GB" smtClean="0"/>
              <a:pPr>
                <a:defRPr/>
              </a:pPr>
              <a:t>35</a:t>
            </a:fld>
            <a:endParaRPr lang="en-GB" dirty="0"/>
          </a:p>
        </p:txBody>
      </p:sp>
      <p:sp>
        <p:nvSpPr>
          <p:cNvPr id="6" name="Footer Placeholder 5">
            <a:extLst>
              <a:ext uri="{FF2B5EF4-FFF2-40B4-BE49-F238E27FC236}">
                <a16:creationId xmlns:a16="http://schemas.microsoft.com/office/drawing/2014/main" id="{7D9DFBDA-8052-E84D-9296-AFF552203FD9}"/>
              </a:ext>
            </a:extLst>
          </p:cNvPr>
          <p:cNvSpPr>
            <a:spLocks noGrp="1"/>
          </p:cNvSpPr>
          <p:nvPr>
            <p:ph type="ftr" sz="quarter" idx="12"/>
          </p:nvPr>
        </p:nvSpPr>
        <p:spPr/>
        <p:txBody>
          <a:bodyPr/>
          <a:lstStyle/>
          <a:p>
            <a:pPr>
              <a:defRPr/>
            </a:pPr>
            <a:r>
              <a:rPr lang="en-GB"/>
              <a:t>@PASS_Bradford – www.bradford.ac.uk/pass</a:t>
            </a:r>
            <a:endParaRPr lang="en-GB" dirty="0"/>
          </a:p>
        </p:txBody>
      </p:sp>
      <p:sp>
        <p:nvSpPr>
          <p:cNvPr id="9" name="Rectangle 8">
            <a:extLst>
              <a:ext uri="{FF2B5EF4-FFF2-40B4-BE49-F238E27FC236}">
                <a16:creationId xmlns:a16="http://schemas.microsoft.com/office/drawing/2014/main" id="{9B7FCBF2-40D8-4640-9FD9-9C9D9EB89576}"/>
              </a:ext>
            </a:extLst>
          </p:cNvPr>
          <p:cNvSpPr/>
          <p:nvPr/>
        </p:nvSpPr>
        <p:spPr>
          <a:xfrm>
            <a:off x="377825" y="5716332"/>
            <a:ext cx="9528175" cy="646331"/>
          </a:xfrm>
          <a:prstGeom prst="rect">
            <a:avLst/>
          </a:prstGeom>
        </p:spPr>
        <p:txBody>
          <a:bodyPr wrap="square">
            <a:spAutoFit/>
          </a:bodyPr>
          <a:lstStyle/>
          <a:p>
            <a:r>
              <a:rPr lang="en-US" dirty="0">
                <a:hlinkClick r:id="rId2"/>
              </a:rPr>
              <a:t>https://www.bradford.ac.uk/life-sciences/pharmacy-medical-sciences/courses/team-based-learning/</a:t>
            </a:r>
            <a:r>
              <a:rPr lang="en-US" dirty="0"/>
              <a:t> </a:t>
            </a:r>
          </a:p>
        </p:txBody>
      </p:sp>
    </p:spTree>
    <p:extLst>
      <p:ext uri="{BB962C8B-B14F-4D97-AF65-F5344CB8AC3E}">
        <p14:creationId xmlns:p14="http://schemas.microsoft.com/office/powerpoint/2010/main" val="3564168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1F8F-01D0-4C46-A886-FAF03D2B2E90}"/>
              </a:ext>
            </a:extLst>
          </p:cNvPr>
          <p:cNvSpPr>
            <a:spLocks noGrp="1"/>
          </p:cNvSpPr>
          <p:nvPr>
            <p:ph type="title"/>
          </p:nvPr>
        </p:nvSpPr>
        <p:spPr/>
        <p:txBody>
          <a:bodyPr/>
          <a:lstStyle/>
          <a:p>
            <a:r>
              <a:rPr lang="en-US" dirty="0"/>
              <a:t>Team-based-learning: Essential features</a:t>
            </a:r>
          </a:p>
        </p:txBody>
      </p:sp>
      <p:sp>
        <p:nvSpPr>
          <p:cNvPr id="4" name="Date Placeholder 3">
            <a:extLst>
              <a:ext uri="{FF2B5EF4-FFF2-40B4-BE49-F238E27FC236}">
                <a16:creationId xmlns:a16="http://schemas.microsoft.com/office/drawing/2014/main" id="{41A23D0A-043F-3C43-B603-E1C6AB2CE763}"/>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234BC51C-DC33-BE4D-A690-2F686E2F6F3D}"/>
              </a:ext>
            </a:extLst>
          </p:cNvPr>
          <p:cNvSpPr>
            <a:spLocks noGrp="1"/>
          </p:cNvSpPr>
          <p:nvPr>
            <p:ph type="sldNum" sz="quarter" idx="11"/>
          </p:nvPr>
        </p:nvSpPr>
        <p:spPr/>
        <p:txBody>
          <a:bodyPr/>
          <a:lstStyle/>
          <a:p>
            <a:pPr>
              <a:defRPr/>
            </a:pPr>
            <a:fld id="{3C0A60B3-1718-3C4A-B02F-2ECA2EE3BA71}" type="slidenum">
              <a:rPr lang="en-GB" smtClean="0"/>
              <a:pPr>
                <a:defRPr/>
              </a:pPr>
              <a:t>36</a:t>
            </a:fld>
            <a:endParaRPr lang="en-GB" dirty="0"/>
          </a:p>
        </p:txBody>
      </p:sp>
      <p:sp>
        <p:nvSpPr>
          <p:cNvPr id="6" name="Footer Placeholder 5">
            <a:extLst>
              <a:ext uri="{FF2B5EF4-FFF2-40B4-BE49-F238E27FC236}">
                <a16:creationId xmlns:a16="http://schemas.microsoft.com/office/drawing/2014/main" id="{E43D7556-826F-B84D-99FB-A338BB9CF2F8}"/>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7" name="Picture 2">
            <a:extLst>
              <a:ext uri="{FF2B5EF4-FFF2-40B4-BE49-F238E27FC236}">
                <a16:creationId xmlns:a16="http://schemas.microsoft.com/office/drawing/2014/main" id="{0A75E57C-B9AF-504A-B9C4-32921EEF076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53319" y="2511425"/>
            <a:ext cx="8229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E147DE31-4A44-324E-A5AF-79D9F57FD52D}"/>
              </a:ext>
            </a:extLst>
          </p:cNvPr>
          <p:cNvSpPr txBox="1"/>
          <p:nvPr/>
        </p:nvSpPr>
        <p:spPr>
          <a:xfrm>
            <a:off x="5824478" y="5529466"/>
            <a:ext cx="4081522" cy="707886"/>
          </a:xfrm>
          <a:prstGeom prst="rect">
            <a:avLst/>
          </a:prstGeom>
          <a:noFill/>
        </p:spPr>
        <p:txBody>
          <a:bodyPr wrap="square" rtlCol="0">
            <a:spAutoFit/>
          </a:bodyPr>
          <a:lstStyle/>
          <a:p>
            <a:r>
              <a:rPr lang="en-US" sz="2000" dirty="0">
                <a:hlinkClick r:id="rId3"/>
              </a:rPr>
              <a:t>https://cft.vanderbilt.edu/guides-sub-pages/team-based-learning/</a:t>
            </a:r>
            <a:r>
              <a:rPr lang="en-US" sz="2000" dirty="0"/>
              <a:t>  </a:t>
            </a:r>
          </a:p>
        </p:txBody>
      </p:sp>
    </p:spTree>
    <p:extLst>
      <p:ext uri="{BB962C8B-B14F-4D97-AF65-F5344CB8AC3E}">
        <p14:creationId xmlns:p14="http://schemas.microsoft.com/office/powerpoint/2010/main" val="2844422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465359-893B-4742-A8F7-1E546AD1E1A6}"/>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42824EA8-0CAB-354F-BC2F-4D42E766711E}"/>
              </a:ext>
            </a:extLst>
          </p:cNvPr>
          <p:cNvSpPr>
            <a:spLocks noGrp="1"/>
          </p:cNvSpPr>
          <p:nvPr>
            <p:ph type="sldNum" sz="quarter" idx="11"/>
          </p:nvPr>
        </p:nvSpPr>
        <p:spPr/>
        <p:txBody>
          <a:bodyPr/>
          <a:lstStyle/>
          <a:p>
            <a:pPr>
              <a:defRPr/>
            </a:pPr>
            <a:fld id="{3C0A60B3-1718-3C4A-B02F-2ECA2EE3BA71}" type="slidenum">
              <a:rPr lang="en-GB" smtClean="0"/>
              <a:pPr>
                <a:defRPr/>
              </a:pPr>
              <a:t>37</a:t>
            </a:fld>
            <a:endParaRPr lang="en-GB" dirty="0"/>
          </a:p>
        </p:txBody>
      </p:sp>
      <p:sp>
        <p:nvSpPr>
          <p:cNvPr id="6" name="Footer Placeholder 5">
            <a:extLst>
              <a:ext uri="{FF2B5EF4-FFF2-40B4-BE49-F238E27FC236}">
                <a16:creationId xmlns:a16="http://schemas.microsoft.com/office/drawing/2014/main" id="{195745A2-CF5A-8C4E-BBD3-4EC960F2C085}"/>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908720"/>
            <a:ext cx="7632848" cy="531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22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E57D45-F903-CE4B-B492-64F5C2FCE51C}"/>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4F815C0C-1A7E-AF4C-9CBF-A7EB1EC8DDA0}"/>
              </a:ext>
            </a:extLst>
          </p:cNvPr>
          <p:cNvSpPr>
            <a:spLocks noGrp="1"/>
          </p:cNvSpPr>
          <p:nvPr>
            <p:ph type="sldNum" sz="quarter" idx="11"/>
          </p:nvPr>
        </p:nvSpPr>
        <p:spPr/>
        <p:txBody>
          <a:bodyPr/>
          <a:lstStyle/>
          <a:p>
            <a:pPr>
              <a:defRPr/>
            </a:pPr>
            <a:fld id="{3C0A60B3-1718-3C4A-B02F-2ECA2EE3BA71}" type="slidenum">
              <a:rPr lang="en-GB" smtClean="0"/>
              <a:pPr>
                <a:defRPr/>
              </a:pPr>
              <a:t>38</a:t>
            </a:fld>
            <a:endParaRPr lang="en-GB" dirty="0"/>
          </a:p>
        </p:txBody>
      </p:sp>
      <p:grpSp>
        <p:nvGrpSpPr>
          <p:cNvPr id="25" name="Group 24">
            <a:extLst>
              <a:ext uri="{FF2B5EF4-FFF2-40B4-BE49-F238E27FC236}">
                <a16:creationId xmlns:a16="http://schemas.microsoft.com/office/drawing/2014/main" id="{1A6BDA28-0AC4-414C-B031-3F3C0CE03558}"/>
              </a:ext>
            </a:extLst>
          </p:cNvPr>
          <p:cNvGrpSpPr/>
          <p:nvPr/>
        </p:nvGrpSpPr>
        <p:grpSpPr>
          <a:xfrm>
            <a:off x="128464" y="77088"/>
            <a:ext cx="9649072" cy="6581661"/>
            <a:chOff x="128464" y="77088"/>
            <a:chExt cx="9649072" cy="6581661"/>
          </a:xfrm>
        </p:grpSpPr>
        <p:sp>
          <p:nvSpPr>
            <p:cNvPr id="7" name="Rectangle 18">
              <a:extLst>
                <a:ext uri="{FF2B5EF4-FFF2-40B4-BE49-F238E27FC236}">
                  <a16:creationId xmlns:a16="http://schemas.microsoft.com/office/drawing/2014/main" id="{7949131D-54F2-5246-9A45-5E3E399F21A0}"/>
                </a:ext>
              </a:extLst>
            </p:cNvPr>
            <p:cNvSpPr txBox="1">
              <a:spLocks noChangeArrowheads="1"/>
            </p:cNvSpPr>
            <p:nvPr/>
          </p:nvSpPr>
          <p:spPr>
            <a:xfrm>
              <a:off x="1430546" y="77088"/>
              <a:ext cx="6979897" cy="686149"/>
            </a:xfrm>
            <a:prstGeom prst="rect">
              <a:avLst/>
            </a:prstGeom>
          </p:spPr>
          <p:txBody>
            <a:bodyPr>
              <a:normAutofit fontScale="97500" lnSpcReduction="10000"/>
            </a:bodyPr>
            <a:lstStyle>
              <a:lvl1pPr algn="l" rtl="0" fontAlgn="base">
                <a:spcBef>
                  <a:spcPct val="0"/>
                </a:spcBef>
                <a:spcAft>
                  <a:spcPct val="0"/>
                </a:spcAft>
                <a:defRPr sz="2800" b="1" kern="1200">
                  <a:solidFill>
                    <a:srgbClr val="009FDF"/>
                  </a:solidFill>
                  <a:latin typeface="Georgia" panose="02040502050405020303" pitchFamily="18" charset="0"/>
                  <a:ea typeface="MS PGothic" pitchFamily="34" charset="-128"/>
                  <a:cs typeface="ＭＳ Ｐゴシック" charset="0"/>
                </a:defRPr>
              </a:lvl1pPr>
              <a:lvl2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2pPr>
              <a:lvl3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3pPr>
              <a:lvl4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4pPr>
              <a:lvl5pPr algn="l" rtl="0" fontAlgn="base">
                <a:spcBef>
                  <a:spcPct val="0"/>
                </a:spcBef>
                <a:spcAft>
                  <a:spcPct val="0"/>
                </a:spcAft>
                <a:defRPr sz="3200" b="1">
                  <a:solidFill>
                    <a:srgbClr val="009FDF"/>
                  </a:solidFill>
                  <a:latin typeface="Georgia" charset="0"/>
                  <a:ea typeface="MS PGothic" pitchFamily="34" charset="-128"/>
                  <a:cs typeface="ＭＳ Ｐゴシック" charset="0"/>
                </a:defRPr>
              </a:lvl5pPr>
              <a:lvl6pPr marL="4572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6pPr>
              <a:lvl7pPr marL="9144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7pPr>
              <a:lvl8pPr marL="13716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8pPr>
              <a:lvl9pPr marL="1828800" algn="l" rtl="0" eaLnBrk="1" fontAlgn="base" hangingPunct="1">
                <a:spcBef>
                  <a:spcPct val="0"/>
                </a:spcBef>
                <a:spcAft>
                  <a:spcPct val="0"/>
                </a:spcAft>
                <a:defRPr sz="4000" b="1">
                  <a:solidFill>
                    <a:srgbClr val="693B68"/>
                  </a:solidFill>
                  <a:latin typeface="Georgia" charset="0"/>
                  <a:ea typeface="ＭＳ Ｐゴシック" charset="0"/>
                  <a:cs typeface="ＭＳ Ｐゴシック" charset="0"/>
                </a:defRPr>
              </a:lvl9pPr>
            </a:lstStyle>
            <a:p>
              <a:pPr algn="ctr" eaLnBrk="1" hangingPunct="1">
                <a:spcAft>
                  <a:spcPct val="50000"/>
                </a:spcAft>
              </a:pPr>
              <a:r>
                <a:rPr lang="en-GB" sz="1900">
                  <a:solidFill>
                    <a:schemeClr val="accent1"/>
                  </a:solidFill>
                  <a:cs typeface="Times New Roman" pitchFamily="18" charset="0"/>
                </a:rPr>
                <a:t>Developing a Long-Loop Assessment using TBL</a:t>
              </a:r>
              <a:br>
                <a:rPr lang="en-GB" sz="1100">
                  <a:solidFill>
                    <a:schemeClr val="accent1"/>
                  </a:solidFill>
                  <a:cs typeface="Times New Roman" pitchFamily="18" charset="0"/>
                </a:rPr>
              </a:br>
              <a:r>
                <a:rPr lang="en-GB" sz="1200">
                  <a:solidFill>
                    <a:schemeClr val="accent1"/>
                  </a:solidFill>
                  <a:cs typeface="Times New Roman" pitchFamily="18" charset="0"/>
                </a:rPr>
                <a:t>Alison S Hartley, Josie A Fraser, John R Purvis, Simon J Tweddell </a:t>
              </a:r>
              <a:br>
                <a:rPr lang="en-GB" sz="1200">
                  <a:solidFill>
                    <a:schemeClr val="accent1"/>
                  </a:solidFill>
                  <a:cs typeface="Times New Roman" pitchFamily="18" charset="0"/>
                </a:rPr>
              </a:br>
              <a:r>
                <a:rPr lang="en-GB" sz="1200">
                  <a:solidFill>
                    <a:schemeClr val="accent1"/>
                  </a:solidFill>
                  <a:cs typeface="Times New Roman" pitchFamily="18" charset="0"/>
                </a:rPr>
                <a:t>University of Bradford, Bradford, UK</a:t>
              </a:r>
              <a:endParaRPr lang="en-GB" sz="1200" dirty="0">
                <a:solidFill>
                  <a:schemeClr val="accent1"/>
                </a:solidFill>
              </a:endParaRPr>
            </a:p>
          </p:txBody>
        </p:sp>
        <p:pic>
          <p:nvPicPr>
            <p:cNvPr id="8" name="il_fi" descr="http://www.inf.brad.ac.uk/~ijpalmer/UoBNew.gif">
              <a:extLst>
                <a:ext uri="{FF2B5EF4-FFF2-40B4-BE49-F238E27FC236}">
                  <a16:creationId xmlns:a16="http://schemas.microsoft.com/office/drawing/2014/main" id="{348DFD57-0A92-6047-8810-40C4827C146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8464" y="105778"/>
              <a:ext cx="1739608" cy="582607"/>
            </a:xfrm>
            <a:prstGeom prst="rect">
              <a:avLst/>
            </a:prstGeom>
            <a:noFill/>
          </p:spPr>
        </p:pic>
        <p:pic>
          <p:nvPicPr>
            <p:cNvPr id="9" name="il_fi" descr="http://www.inf.brad.ac.uk/~ijpalmer/UoBNew.gif">
              <a:extLst>
                <a:ext uri="{FF2B5EF4-FFF2-40B4-BE49-F238E27FC236}">
                  <a16:creationId xmlns:a16="http://schemas.microsoft.com/office/drawing/2014/main" id="{757A194C-978C-B343-A71B-03F4CD951B5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37928" y="124922"/>
              <a:ext cx="1739608" cy="582607"/>
            </a:xfrm>
            <a:prstGeom prst="rect">
              <a:avLst/>
            </a:prstGeom>
            <a:noFill/>
          </p:spPr>
        </p:pic>
        <p:sp>
          <p:nvSpPr>
            <p:cNvPr id="10" name="Rounded Rectangle 9">
              <a:extLst>
                <a:ext uri="{FF2B5EF4-FFF2-40B4-BE49-F238E27FC236}">
                  <a16:creationId xmlns:a16="http://schemas.microsoft.com/office/drawing/2014/main" id="{8F3D2D02-9A42-4E47-8487-0D97C81B9EB0}"/>
                </a:ext>
              </a:extLst>
            </p:cNvPr>
            <p:cNvSpPr/>
            <p:nvPr/>
          </p:nvSpPr>
          <p:spPr>
            <a:xfrm>
              <a:off x="625474" y="860056"/>
              <a:ext cx="2039063" cy="2899346"/>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8304" tIns="14152" rIns="28304" bIns="14152" rtlCol="0" anchor="ctr"/>
            <a:lstStyle/>
            <a:p>
              <a:pPr lvl="0" algn="ctr"/>
              <a:r>
                <a:rPr lang="en-GB" sz="1000" b="1" dirty="0">
                  <a:solidFill>
                    <a:srgbClr val="FFFF00"/>
                  </a:solidFill>
                  <a:latin typeface="Arial" panose="020B0604020202020204" pitchFamily="34" charset="0"/>
                  <a:cs typeface="Arial" panose="020B0604020202020204" pitchFamily="34" charset="0"/>
                </a:rPr>
                <a:t>BACKGROUND</a:t>
              </a:r>
            </a:p>
            <a:p>
              <a:pPr lvl="0" algn="ctr"/>
              <a:endParaRPr lang="en-GB" sz="900" b="1" dirty="0">
                <a:solidFill>
                  <a:srgbClr val="FFFF00"/>
                </a:solidFill>
                <a:latin typeface="Arial" panose="020B0604020202020204" pitchFamily="34" charset="0"/>
                <a:cs typeface="Arial" panose="020B0604020202020204" pitchFamily="34" charset="0"/>
              </a:endParaRPr>
            </a:p>
            <a:p>
              <a:pPr marL="100081" indent="-100081">
                <a:buFont typeface="Arial"/>
                <a:buChar char="•"/>
              </a:pPr>
              <a:r>
                <a:rPr lang="en-GB" sz="800" b="1" dirty="0"/>
                <a:t>Bradford School of Pharmacy adopted TBL as its main instructional strategy for delivering a new </a:t>
              </a:r>
              <a:r>
                <a:rPr lang="en-GB" sz="800" b="1" dirty="0" err="1"/>
                <a:t>MPharm</a:t>
              </a:r>
              <a:r>
                <a:rPr lang="en-GB" sz="800" b="1" dirty="0"/>
                <a:t> Programme with a spiral curriculum</a:t>
              </a:r>
              <a:r>
                <a:rPr lang="en-GB" sz="800" b="1" baseline="30000" dirty="0"/>
                <a:t>1</a:t>
              </a:r>
              <a:r>
                <a:rPr lang="en-GB" sz="800" b="1" dirty="0"/>
                <a:t> in September 2012. </a:t>
              </a:r>
            </a:p>
            <a:p>
              <a:endParaRPr lang="en-GB" sz="700" b="1" dirty="0"/>
            </a:p>
            <a:p>
              <a:pPr marL="100081" indent="-100081">
                <a:buFont typeface="Arial"/>
                <a:buChar char="•"/>
              </a:pPr>
              <a:r>
                <a:rPr lang="en-GB" sz="800" b="1" dirty="0"/>
                <a:t>The core curriculum for Stage 1 of the programme is assessed in March each year, allowing time in April and May for completing student selected assignments. </a:t>
              </a:r>
            </a:p>
            <a:p>
              <a:pPr marL="100081" indent="-100081">
                <a:buFont typeface="Arial"/>
                <a:buChar char="•"/>
              </a:pPr>
              <a:endParaRPr lang="en-GB" sz="800" b="1" dirty="0"/>
            </a:p>
            <a:p>
              <a:pPr marL="100081" indent="-100081">
                <a:buFont typeface="Arial"/>
                <a:buChar char="•"/>
              </a:pPr>
              <a:r>
                <a:rPr lang="en-GB" sz="800" b="1" dirty="0"/>
                <a:t>Stage 2 commences in September and builds on Stage 1 and requires students to reactivate the concepts learned the previous year. The time gap of 6-months was a concern for faculty. </a:t>
              </a:r>
            </a:p>
            <a:p>
              <a:pPr algn="ctr"/>
              <a:endParaRPr lang="en-GB" sz="700" dirty="0">
                <a:solidFill>
                  <a:schemeClr val="tx1"/>
                </a:solidFill>
              </a:endParaRPr>
            </a:p>
          </p:txBody>
        </p:sp>
        <p:sp>
          <p:nvSpPr>
            <p:cNvPr id="11" name="Rounded Rectangle 10">
              <a:extLst>
                <a:ext uri="{FF2B5EF4-FFF2-40B4-BE49-F238E27FC236}">
                  <a16:creationId xmlns:a16="http://schemas.microsoft.com/office/drawing/2014/main" id="{40E51C72-FCA1-4C46-A5D1-0070DA98D8CE}"/>
                </a:ext>
              </a:extLst>
            </p:cNvPr>
            <p:cNvSpPr/>
            <p:nvPr/>
          </p:nvSpPr>
          <p:spPr>
            <a:xfrm>
              <a:off x="2972158" y="860056"/>
              <a:ext cx="2101424" cy="3401296"/>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8315" tIns="14158" rIns="28315" bIns="14158" spcCol="0" rtlCol="0" anchor="ctr"/>
            <a:lstStyle/>
            <a:p>
              <a:pPr algn="ctr"/>
              <a:r>
                <a:rPr lang="en-GB" sz="1000" b="1" dirty="0">
                  <a:solidFill>
                    <a:srgbClr val="FFFF00"/>
                  </a:solidFill>
                  <a:latin typeface="Arial" panose="020B0604020202020204" pitchFamily="34" charset="0"/>
                  <a:cs typeface="Arial" panose="020B0604020202020204" pitchFamily="34" charset="0"/>
                </a:rPr>
                <a:t>RESULTS</a:t>
              </a:r>
              <a:endParaRPr lang="en-GB" sz="700" b="1" dirty="0">
                <a:solidFill>
                  <a:srgbClr val="FFFF00"/>
                </a:solidFill>
                <a:latin typeface="Arial" panose="020B0604020202020204" pitchFamily="34" charset="0"/>
                <a:cs typeface="Arial" panose="020B0604020202020204" pitchFamily="34" charset="0"/>
              </a:endParaRPr>
            </a:p>
            <a:p>
              <a:r>
                <a:rPr lang="en-GB" dirty="0"/>
                <a:t> </a:t>
              </a:r>
            </a:p>
            <a:p>
              <a:pPr marL="100081" indent="-100081">
                <a:buFont typeface="Arial" panose="020B0604020202020204" pitchFamily="34" charset="0"/>
                <a:buChar char="•"/>
              </a:pPr>
              <a:r>
                <a:rPr lang="en-GB" sz="1000" b="1" dirty="0"/>
                <a:t>The assessment was perceived as a success by faculty and students. </a:t>
              </a:r>
            </a:p>
            <a:p>
              <a:pPr marL="100081" indent="-100081">
                <a:buFont typeface="Arial" panose="020B0604020202020204" pitchFamily="34" charset="0"/>
                <a:buChar char="•"/>
              </a:pPr>
              <a:endParaRPr lang="en-GB" sz="1000" b="1" dirty="0"/>
            </a:p>
            <a:p>
              <a:pPr marL="100081" indent="-100081">
                <a:buFont typeface="Arial" panose="020B0604020202020204" pitchFamily="34" charset="0"/>
                <a:buChar char="•"/>
              </a:pPr>
              <a:r>
                <a:rPr lang="en-GB" sz="1000" b="1" dirty="0"/>
                <a:t>The discussions taking place in the </a:t>
              </a:r>
              <a:r>
                <a:rPr lang="en-GB" sz="1000" b="1" dirty="0" err="1"/>
                <a:t>tRAT</a:t>
              </a:r>
              <a:r>
                <a:rPr lang="en-GB" sz="1000" b="1" dirty="0"/>
                <a:t> clearly demonstrated that the assessment had served the purpose of engaging students in stage 1 concepts that were most relevant to stage 2.</a:t>
              </a:r>
            </a:p>
            <a:p>
              <a:pPr marL="100081" indent="-100081">
                <a:buFont typeface="Arial" panose="020B0604020202020204" pitchFamily="34" charset="0"/>
                <a:buChar char="•"/>
              </a:pPr>
              <a:endParaRPr lang="en-GB" sz="1000" b="1" dirty="0"/>
            </a:p>
            <a:p>
              <a:pPr marL="100081" indent="-100081">
                <a:buFont typeface="Arial" panose="020B0604020202020204" pitchFamily="34" charset="0"/>
                <a:buChar char="•"/>
              </a:pPr>
              <a:r>
                <a:rPr lang="en-GB" sz="1000" b="1" dirty="0"/>
                <a:t>There was clear evidence of peer learning as faculty witnessed team members explaining some of the more difficult concepts to their team members. </a:t>
              </a:r>
            </a:p>
          </p:txBody>
        </p:sp>
        <p:sp>
          <p:nvSpPr>
            <p:cNvPr id="12" name="Rounded Rectangle 11">
              <a:extLst>
                <a:ext uri="{FF2B5EF4-FFF2-40B4-BE49-F238E27FC236}">
                  <a16:creationId xmlns:a16="http://schemas.microsoft.com/office/drawing/2014/main" id="{73475D0A-9774-0A49-8354-A7C4856443A6}"/>
                </a:ext>
              </a:extLst>
            </p:cNvPr>
            <p:cNvSpPr/>
            <p:nvPr/>
          </p:nvSpPr>
          <p:spPr>
            <a:xfrm>
              <a:off x="625473" y="4000410"/>
              <a:ext cx="2039063" cy="2658339"/>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8315" tIns="14158" rIns="28315" bIns="14158" spcCol="0" rtlCol="0" anchor="ctr"/>
            <a:lstStyle/>
            <a:p>
              <a:pPr algn="ctr"/>
              <a:r>
                <a:rPr lang="en-GB" sz="1000" b="1" dirty="0">
                  <a:solidFill>
                    <a:srgbClr val="FFFF00"/>
                  </a:solidFill>
                  <a:latin typeface="Arial" panose="020B0604020202020204" pitchFamily="34" charset="0"/>
                  <a:cs typeface="Arial" panose="020B0604020202020204" pitchFamily="34" charset="0"/>
                </a:rPr>
                <a:t>DESCRIPTION</a:t>
              </a:r>
            </a:p>
            <a:p>
              <a:pPr algn="ctr"/>
              <a:endParaRPr lang="en-GB" sz="800" b="1" dirty="0">
                <a:solidFill>
                  <a:srgbClr val="FFFF00"/>
                </a:solidFill>
                <a:latin typeface="Arial" panose="020B0604020202020204" pitchFamily="34" charset="0"/>
                <a:cs typeface="Arial" panose="020B0604020202020204" pitchFamily="34" charset="0"/>
              </a:endParaRPr>
            </a:p>
            <a:p>
              <a:pPr marL="100081" indent="-100081">
                <a:buFont typeface="Arial" panose="020B0604020202020204" pitchFamily="34" charset="0"/>
                <a:buChar char="•"/>
              </a:pPr>
              <a:r>
                <a:rPr lang="en-GB" sz="800" b="1" dirty="0"/>
                <a:t>Stage 1 students revised and revisited Stage 1 concepts in the summer vacation. </a:t>
              </a:r>
            </a:p>
            <a:p>
              <a:endParaRPr lang="en-GB" sz="800" b="1" dirty="0"/>
            </a:p>
            <a:p>
              <a:pPr marL="100081" indent="-100081">
                <a:buFont typeface="Arial" panose="020B0604020202020204" pitchFamily="34" charset="0"/>
                <a:buChar char="•"/>
              </a:pPr>
              <a:r>
                <a:rPr lang="en-GB" sz="800" b="1" dirty="0"/>
                <a:t>In September students sat a 40 question </a:t>
              </a:r>
              <a:r>
                <a:rPr lang="en-GB" sz="800" b="1" dirty="0" err="1"/>
                <a:t>iRAT</a:t>
              </a:r>
              <a:r>
                <a:rPr lang="en-GB" sz="800" b="1" dirty="0"/>
                <a:t> drawn from questions previously sat in Stage 1, that were important to Stage 2 or that were particularly challenging. </a:t>
              </a:r>
            </a:p>
            <a:p>
              <a:pPr marL="100081" indent="-100081">
                <a:buFont typeface="Arial" panose="020B0604020202020204" pitchFamily="34" charset="0"/>
                <a:buChar char="•"/>
              </a:pPr>
              <a:endParaRPr lang="en-GB" sz="800" b="1" dirty="0"/>
            </a:p>
            <a:p>
              <a:pPr marL="100081" indent="-100081">
                <a:buFont typeface="Arial" panose="020B0604020202020204" pitchFamily="34" charset="0"/>
                <a:buChar char="•"/>
              </a:pPr>
              <a:r>
                <a:rPr lang="en-GB" sz="800" b="1" dirty="0"/>
                <a:t>This was followed by a </a:t>
              </a:r>
              <a:r>
                <a:rPr lang="en-GB" sz="800" b="1" dirty="0" err="1"/>
                <a:t>tRAT</a:t>
              </a:r>
              <a:r>
                <a:rPr lang="en-GB" sz="800" b="1" dirty="0"/>
                <a:t>, where students answered the questions in their new Stage 2 teams.</a:t>
              </a:r>
            </a:p>
            <a:p>
              <a:pPr marL="100081" indent="-100081">
                <a:buFont typeface="Arial" panose="020B0604020202020204" pitchFamily="34" charset="0"/>
                <a:buChar char="•"/>
              </a:pPr>
              <a:endParaRPr lang="en-GB" sz="800" b="1" dirty="0"/>
            </a:p>
            <a:p>
              <a:pPr marL="100081" indent="-100081">
                <a:buFont typeface="Arial" panose="020B0604020202020204" pitchFamily="34" charset="0"/>
                <a:buChar char="•"/>
              </a:pPr>
              <a:r>
                <a:rPr lang="en-GB" sz="800" b="1" dirty="0"/>
                <a:t>This long-loop assessment</a:t>
              </a:r>
              <a:r>
                <a:rPr lang="en-GB" sz="800" b="1" baseline="30000" dirty="0"/>
                <a:t>2</a:t>
              </a:r>
              <a:r>
                <a:rPr lang="en-GB" sz="800" b="1" dirty="0"/>
                <a:t> is summative with marks contributing towards the Stage 2 final synoptic assessment.</a:t>
              </a:r>
            </a:p>
            <a:p>
              <a:pPr marL="100081" indent="-100081">
                <a:buFont typeface="Arial" panose="020B0604020202020204" pitchFamily="34" charset="0"/>
                <a:buChar char="•"/>
              </a:pPr>
              <a:endParaRPr lang="en-GB" sz="6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1E93F1B2-FB1E-9E46-8A23-D58CA1EF46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134" y="4457058"/>
              <a:ext cx="2401473" cy="1957059"/>
            </a:xfrm>
            <a:prstGeom prst="rect">
              <a:avLst/>
            </a:prstGeom>
            <a:noFill/>
            <a:effectLst>
              <a:glow rad="63500">
                <a:schemeClr val="accent1">
                  <a:satMod val="175000"/>
                  <a:alpha val="40000"/>
                </a:schemeClr>
              </a:glow>
              <a:outerShdw blurRad="50800" dist="38100" dir="10800000" algn="r" rotWithShape="0">
                <a:prstClr val="black">
                  <a:alpha val="40000"/>
                </a:prstClr>
              </a:outerShdw>
              <a:reflection endPos="0" dist="50800" dir="5400000" sy="-100000" algn="bl" rotWithShape="0"/>
              <a:softEdge rad="127000"/>
            </a:effectLst>
          </p:spPr>
        </p:pic>
        <p:sp>
          <p:nvSpPr>
            <p:cNvPr id="14" name="Rounded Rectangle 13">
              <a:extLst>
                <a:ext uri="{FF2B5EF4-FFF2-40B4-BE49-F238E27FC236}">
                  <a16:creationId xmlns:a16="http://schemas.microsoft.com/office/drawing/2014/main" id="{B6C33A45-BF6B-8F4E-A233-4F6BCB9A5482}"/>
                </a:ext>
              </a:extLst>
            </p:cNvPr>
            <p:cNvSpPr/>
            <p:nvPr/>
          </p:nvSpPr>
          <p:spPr>
            <a:xfrm>
              <a:off x="5279320" y="860056"/>
              <a:ext cx="1922634" cy="5798693"/>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0016" tIns="10008" rIns="20016" bIns="10008" rtlCol="0" anchor="ctr"/>
            <a:lstStyle/>
            <a:p>
              <a:pPr algn="ctr"/>
              <a:r>
                <a:rPr lang="en-GB" sz="1000" b="1" dirty="0">
                  <a:solidFill>
                    <a:srgbClr val="FFFF00"/>
                  </a:solidFill>
                  <a:latin typeface="Arial" panose="020B0604020202020204" pitchFamily="34" charset="0"/>
                  <a:cs typeface="Arial" panose="020B0604020202020204" pitchFamily="34" charset="0"/>
                </a:rPr>
                <a:t>STUDENT FEEDBACK</a:t>
              </a: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9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p:txBody>
        </p:sp>
        <p:sp>
          <p:nvSpPr>
            <p:cNvPr id="15" name="Oval Callout 14">
              <a:extLst>
                <a:ext uri="{FF2B5EF4-FFF2-40B4-BE49-F238E27FC236}">
                  <a16:creationId xmlns:a16="http://schemas.microsoft.com/office/drawing/2014/main" id="{5D2BC1E9-50F0-0F45-8072-B4EF36FD18FE}"/>
                </a:ext>
              </a:extLst>
            </p:cNvPr>
            <p:cNvSpPr/>
            <p:nvPr/>
          </p:nvSpPr>
          <p:spPr>
            <a:xfrm>
              <a:off x="5320350" y="1369870"/>
              <a:ext cx="1795463" cy="946708"/>
            </a:xfrm>
            <a:prstGeom prst="wedgeEllipseCallou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lIns="28315" tIns="14158" rIns="28315" bIns="14158" spcCol="0" rtlCol="0" anchor="ctr"/>
            <a:lstStyle/>
            <a:p>
              <a:pPr lvl="0" algn="ctr"/>
              <a:r>
                <a:rPr lang="en-GB" sz="800" b="1" dirty="0">
                  <a:latin typeface="Arial"/>
                  <a:cs typeface="Arial"/>
                </a:rPr>
                <a:t>Purpose of this assessment was to test our knowledge on the weaker areas that people struggled in, which </a:t>
              </a:r>
              <a:r>
                <a:rPr lang="en-GB" sz="800" b="1" dirty="0" err="1">
                  <a:latin typeface="Arial"/>
                  <a:cs typeface="Arial"/>
                </a:rPr>
                <a:t>i</a:t>
              </a:r>
              <a:r>
                <a:rPr lang="en-GB" sz="800" b="1" dirty="0">
                  <a:latin typeface="Arial"/>
                  <a:cs typeface="Arial"/>
                </a:rPr>
                <a:t> think is a good idea</a:t>
              </a:r>
            </a:p>
          </p:txBody>
        </p:sp>
        <p:sp>
          <p:nvSpPr>
            <p:cNvPr id="16" name="Oval Callout 15">
              <a:extLst>
                <a:ext uri="{FF2B5EF4-FFF2-40B4-BE49-F238E27FC236}">
                  <a16:creationId xmlns:a16="http://schemas.microsoft.com/office/drawing/2014/main" id="{790210B5-6821-6945-AD39-38C4B7250BC3}"/>
                </a:ext>
              </a:extLst>
            </p:cNvPr>
            <p:cNvSpPr/>
            <p:nvPr/>
          </p:nvSpPr>
          <p:spPr>
            <a:xfrm>
              <a:off x="5342586" y="2560704"/>
              <a:ext cx="1689857" cy="1092691"/>
            </a:xfrm>
            <a:prstGeom prst="wedgeEllipseCallout">
              <a:avLst>
                <a:gd name="adj1" fmla="val 34408"/>
                <a:gd name="adj2" fmla="val 57402"/>
              </a:avLst>
            </a:prstGeom>
            <a:solidFill>
              <a:srgbClr val="A500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lIns="20016" tIns="10008" rIns="20016" bIns="10008" rtlCol="0" anchor="ctr"/>
            <a:lstStyle/>
            <a:p>
              <a:pPr lvl="0" algn="ctr"/>
              <a:r>
                <a:rPr lang="en-GB" sz="900" b="1" dirty="0">
                  <a:solidFill>
                    <a:srgbClr val="FFFF00"/>
                  </a:solidFill>
                  <a:latin typeface="Arial" panose="020B0604020202020204" pitchFamily="34" charset="0"/>
                  <a:cs typeface="Arial" panose="020B0604020202020204" pitchFamily="34" charset="0"/>
                </a:rPr>
                <a:t>Not fair as we have to sacrifice holiday time revising when no one else does</a:t>
              </a:r>
              <a:endParaRPr lang="en-GB" sz="900" dirty="0"/>
            </a:p>
          </p:txBody>
        </p:sp>
        <p:sp>
          <p:nvSpPr>
            <p:cNvPr id="17" name="Oval Callout 16">
              <a:extLst>
                <a:ext uri="{FF2B5EF4-FFF2-40B4-BE49-F238E27FC236}">
                  <a16:creationId xmlns:a16="http://schemas.microsoft.com/office/drawing/2014/main" id="{047DDEE8-EDC5-8841-9188-DA97161544CE}"/>
                </a:ext>
              </a:extLst>
            </p:cNvPr>
            <p:cNvSpPr/>
            <p:nvPr/>
          </p:nvSpPr>
          <p:spPr>
            <a:xfrm>
              <a:off x="5340844" y="3837322"/>
              <a:ext cx="1801802" cy="1077179"/>
            </a:xfrm>
            <a:prstGeom prst="wedgeEllipseCallou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lIns="28315" tIns="14158" rIns="28315" bIns="14158" spcCol="0" rtlCol="0" anchor="ctr"/>
            <a:lstStyle/>
            <a:p>
              <a:pPr algn="ctr"/>
              <a:r>
                <a:rPr lang="en-GB" sz="800" b="1" dirty="0">
                  <a:latin typeface="Arial" panose="020B0604020202020204" pitchFamily="34" charset="0"/>
                  <a:cs typeface="Arial" panose="020B0604020202020204" pitchFamily="34" charset="0"/>
                </a:rPr>
                <a:t>If you study enough then it's sort of your foundation for things to come. Refreshes your memory.  Helps you gain a better understanding</a:t>
              </a:r>
              <a:endParaRPr lang="en-GB" sz="400" dirty="0"/>
            </a:p>
          </p:txBody>
        </p:sp>
        <p:sp>
          <p:nvSpPr>
            <p:cNvPr id="18" name="Oval Callout 17">
              <a:extLst>
                <a:ext uri="{FF2B5EF4-FFF2-40B4-BE49-F238E27FC236}">
                  <a16:creationId xmlns:a16="http://schemas.microsoft.com/office/drawing/2014/main" id="{6CF5A7BD-780C-7B44-BA16-977C4598BAB9}"/>
                </a:ext>
              </a:extLst>
            </p:cNvPr>
            <p:cNvSpPr/>
            <p:nvPr/>
          </p:nvSpPr>
          <p:spPr>
            <a:xfrm>
              <a:off x="5386987" y="5174646"/>
              <a:ext cx="1733618" cy="1255780"/>
            </a:xfrm>
            <a:prstGeom prst="wedgeEllipseCallout">
              <a:avLst>
                <a:gd name="adj1" fmla="val 34408"/>
                <a:gd name="adj2" fmla="val 57402"/>
              </a:avLst>
            </a:prstGeom>
            <a:solidFill>
              <a:srgbClr val="A5002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lIns="20016" tIns="10008" rIns="20016" bIns="10008" rtlCol="0" anchor="ctr"/>
            <a:lstStyle/>
            <a:p>
              <a:pPr algn="ctr"/>
              <a:r>
                <a:rPr lang="en-GB" sz="900" b="1" dirty="0">
                  <a:solidFill>
                    <a:srgbClr val="FFFF00"/>
                  </a:solidFill>
                  <a:latin typeface="Arial" panose="020B0604020202020204" pitchFamily="34" charset="0"/>
                  <a:cs typeface="Arial" panose="020B0604020202020204" pitchFamily="34" charset="0"/>
                </a:rPr>
                <a:t>It can lead to stress and disapproval as it cuts into the end of the summer holiday but it is a worthwhile assessment that I find is useful.</a:t>
              </a:r>
            </a:p>
          </p:txBody>
        </p:sp>
        <p:sp>
          <p:nvSpPr>
            <p:cNvPr id="19" name="Rounded Rectangle 18">
              <a:extLst>
                <a:ext uri="{FF2B5EF4-FFF2-40B4-BE49-F238E27FC236}">
                  <a16:creationId xmlns:a16="http://schemas.microsoft.com/office/drawing/2014/main" id="{DE267B91-B2C4-B14B-BAD5-B98DDCA2D507}"/>
                </a:ext>
              </a:extLst>
            </p:cNvPr>
            <p:cNvSpPr/>
            <p:nvPr/>
          </p:nvSpPr>
          <p:spPr>
            <a:xfrm>
              <a:off x="7512116" y="860056"/>
              <a:ext cx="1799586" cy="2781560"/>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0016" tIns="10008" rIns="20016" bIns="10008" rtlCol="0" anchor="ctr"/>
            <a:lstStyle/>
            <a:p>
              <a:pPr algn="ctr"/>
              <a:r>
                <a:rPr lang="en-GB" sz="1000" b="1" dirty="0">
                  <a:solidFill>
                    <a:srgbClr val="FFFF00"/>
                  </a:solidFill>
                  <a:latin typeface="Arial" panose="020B0604020202020204" pitchFamily="34" charset="0"/>
                  <a:cs typeface="Arial" panose="020B0604020202020204" pitchFamily="34" charset="0"/>
                </a:rPr>
                <a:t>REFLECTIONS</a:t>
              </a:r>
            </a:p>
            <a:p>
              <a:pPr algn="ctr"/>
              <a:endParaRPr lang="en-GB" sz="700" b="1" dirty="0">
                <a:latin typeface="Arial" panose="020B0604020202020204" pitchFamily="34" charset="0"/>
                <a:cs typeface="Arial" panose="020B0604020202020204" pitchFamily="34" charset="0"/>
              </a:endParaRPr>
            </a:p>
            <a:p>
              <a:pPr marL="100081" indent="-100081">
                <a:buFont typeface="Arial"/>
                <a:buChar char="•"/>
              </a:pPr>
              <a:r>
                <a:rPr lang="en-GB" sz="800" b="1" dirty="0"/>
                <a:t>Staff want to continue the long loop  - though acknowledge it is time consuming </a:t>
              </a:r>
            </a:p>
            <a:p>
              <a:pPr marL="100081" indent="-100081">
                <a:buFont typeface="Arial"/>
                <a:buChar char="•"/>
              </a:pPr>
              <a:endParaRPr lang="en-GB" sz="800" b="1" dirty="0"/>
            </a:p>
            <a:p>
              <a:pPr marL="100081" indent="-100081">
                <a:buFont typeface="Arial"/>
                <a:buChar char="•"/>
              </a:pPr>
              <a:r>
                <a:rPr lang="en-GB" sz="800" b="1" dirty="0"/>
                <a:t>Staff want to improve the paper  and provide students with a list of core concepts learned in year 1 to guide their revision during the vacation</a:t>
              </a:r>
            </a:p>
            <a:p>
              <a:pPr marL="100081" indent="-100081">
                <a:buFont typeface="Arial"/>
                <a:buChar char="•"/>
              </a:pPr>
              <a:endParaRPr lang="en-GB" sz="800" b="1" dirty="0"/>
            </a:p>
            <a:p>
              <a:pPr marL="100081" indent="-100081">
                <a:buFont typeface="Arial"/>
                <a:buChar char="•"/>
              </a:pPr>
              <a:r>
                <a:rPr lang="en-GB" sz="800" b="1" dirty="0"/>
                <a:t>Staff want to communicate and explain the purpose of the long loop further – though most students did understand, based on the data collected</a:t>
              </a:r>
            </a:p>
            <a:p>
              <a:pPr marL="100081" indent="-100081">
                <a:buFont typeface="Arial"/>
                <a:buChar char="•"/>
              </a:pPr>
              <a:endParaRPr lang="en-GB" sz="800" b="1" dirty="0"/>
            </a:p>
            <a:p>
              <a:pPr marL="100081" indent="-100081">
                <a:buFont typeface="Arial"/>
                <a:buChar char="•"/>
              </a:pPr>
              <a:r>
                <a:rPr lang="en-GB" sz="800" b="1" dirty="0"/>
                <a:t>Data showed a range of time was spent preparing</a:t>
              </a:r>
              <a:endParaRPr lang="en-GB" sz="700" b="1" dirty="0">
                <a:latin typeface="Arial" panose="020B0604020202020204" pitchFamily="34" charset="0"/>
                <a:cs typeface="Arial" panose="020B0604020202020204" pitchFamily="34" charset="0"/>
              </a:endParaRPr>
            </a:p>
            <a:p>
              <a:pPr algn="ctr"/>
              <a:endParaRPr lang="en-GB" dirty="0"/>
            </a:p>
          </p:txBody>
        </p:sp>
        <p:sp>
          <p:nvSpPr>
            <p:cNvPr id="20" name="Rounded Rectangle 19">
              <a:extLst>
                <a:ext uri="{FF2B5EF4-FFF2-40B4-BE49-F238E27FC236}">
                  <a16:creationId xmlns:a16="http://schemas.microsoft.com/office/drawing/2014/main" id="{134712A2-50BB-4741-A022-E42D0918BA12}"/>
                </a:ext>
              </a:extLst>
            </p:cNvPr>
            <p:cNvSpPr/>
            <p:nvPr/>
          </p:nvSpPr>
          <p:spPr>
            <a:xfrm>
              <a:off x="7512116" y="3755778"/>
              <a:ext cx="1845729" cy="1369941"/>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0016" tIns="10008" rIns="20016" bIns="10008" rtlCol="0" anchor="ctr"/>
            <a:lstStyle/>
            <a:p>
              <a:pPr algn="ctr"/>
              <a:r>
                <a:rPr lang="en-GB" sz="1000" b="1" dirty="0">
                  <a:solidFill>
                    <a:srgbClr val="FFFF00"/>
                  </a:solidFill>
                  <a:latin typeface="Arial" panose="020B0604020202020204" pitchFamily="34" charset="0"/>
                  <a:cs typeface="Arial" panose="020B0604020202020204" pitchFamily="34" charset="0"/>
                </a:rPr>
                <a:t>CONCLUSION</a:t>
              </a:r>
            </a:p>
            <a:p>
              <a:pPr marL="100081" indent="-100081">
                <a:buFont typeface="Arial"/>
                <a:buChar char="•"/>
              </a:pPr>
              <a:r>
                <a:rPr lang="en-GB" sz="700" b="1" dirty="0"/>
                <a:t>The long-loop assessment is a model that could be used in a spiral curriculum to reactivate knowledge from the previous stage. </a:t>
              </a:r>
            </a:p>
            <a:p>
              <a:pPr marL="100081" indent="-100081">
                <a:buFont typeface="Arial"/>
                <a:buChar char="•"/>
              </a:pPr>
              <a:r>
                <a:rPr lang="en-GB" sz="700" b="1" dirty="0"/>
                <a:t>When delivered using TBL principles, this creates a motivational framework for students to prepare for the test, engage with and learn from their new teams and prepares students for the next stage of the programme.</a:t>
              </a:r>
            </a:p>
          </p:txBody>
        </p:sp>
        <p:sp>
          <p:nvSpPr>
            <p:cNvPr id="21" name="Rounded Rectangle 20">
              <a:extLst>
                <a:ext uri="{FF2B5EF4-FFF2-40B4-BE49-F238E27FC236}">
                  <a16:creationId xmlns:a16="http://schemas.microsoft.com/office/drawing/2014/main" id="{4FB8B942-B444-2948-A83B-54FDFB6A69C4}"/>
                </a:ext>
              </a:extLst>
            </p:cNvPr>
            <p:cNvSpPr/>
            <p:nvPr/>
          </p:nvSpPr>
          <p:spPr>
            <a:xfrm>
              <a:off x="7515452" y="5321425"/>
              <a:ext cx="1845729" cy="1337324"/>
            </a:xfrm>
            <a:prstGeom prst="roundRect">
              <a:avLst/>
            </a:prstGeo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lIns="20016" tIns="10008" rIns="20016" bIns="10008" rtlCol="0" anchor="ctr"/>
            <a:lstStyle/>
            <a:p>
              <a:pPr algn="ctr"/>
              <a:endParaRPr lang="en-GB" sz="1000" b="1" dirty="0">
                <a:solidFill>
                  <a:srgbClr val="FFFF00"/>
                </a:solidFill>
                <a:latin typeface="Arial" panose="020B0604020202020204" pitchFamily="34" charset="0"/>
                <a:cs typeface="Arial" panose="020B0604020202020204" pitchFamily="34" charset="0"/>
              </a:endParaRPr>
            </a:p>
            <a:p>
              <a:pPr algn="ctr"/>
              <a:endParaRPr lang="en-GB" sz="1000" b="1" dirty="0">
                <a:solidFill>
                  <a:srgbClr val="FFFF00"/>
                </a:solidFill>
                <a:latin typeface="Arial" panose="020B0604020202020204" pitchFamily="34" charset="0"/>
                <a:cs typeface="Arial" panose="020B0604020202020204" pitchFamily="34" charset="0"/>
              </a:endParaRPr>
            </a:p>
            <a:p>
              <a:pPr algn="ctr"/>
              <a:r>
                <a:rPr lang="en-GB" sz="1000" b="1" dirty="0">
                  <a:solidFill>
                    <a:srgbClr val="FFFF00"/>
                  </a:solidFill>
                  <a:latin typeface="Arial" panose="020B0604020202020204" pitchFamily="34" charset="0"/>
                  <a:cs typeface="Arial" panose="020B0604020202020204" pitchFamily="34" charset="0"/>
                </a:rPr>
                <a:t>REFERENCES</a:t>
              </a:r>
            </a:p>
            <a:p>
              <a:pPr algn="ctr"/>
              <a:endParaRPr lang="en-GB" sz="700" b="1" dirty="0">
                <a:latin typeface="Arial" panose="020B0604020202020204" pitchFamily="34" charset="0"/>
                <a:cs typeface="Arial" panose="020B0604020202020204" pitchFamily="34" charset="0"/>
              </a:endParaRPr>
            </a:p>
            <a:p>
              <a:pPr marL="112591" indent="-112591">
                <a:buAutoNum type="arabicPeriod"/>
              </a:pPr>
              <a:r>
                <a:rPr lang="en-GB" sz="700" b="1" dirty="0">
                  <a:latin typeface="Arial" panose="020B0604020202020204" pitchFamily="34" charset="0"/>
                  <a:cs typeface="Arial" panose="020B0604020202020204" pitchFamily="34" charset="0"/>
                </a:rPr>
                <a:t>Harden, R “What is a spiral curriculum?” </a:t>
              </a:r>
              <a:r>
                <a:rPr lang="en-GB" sz="700" b="1" i="1" dirty="0">
                  <a:latin typeface="Arial" panose="020B0604020202020204" pitchFamily="34" charset="0"/>
                  <a:cs typeface="Arial" panose="020B0604020202020204" pitchFamily="34" charset="0"/>
                </a:rPr>
                <a:t>Medical Teacher</a:t>
              </a:r>
              <a:r>
                <a:rPr lang="en-GB" sz="700" b="1" dirty="0">
                  <a:latin typeface="Arial" panose="020B0604020202020204" pitchFamily="34" charset="0"/>
                  <a:cs typeface="Arial" panose="020B0604020202020204" pitchFamily="34" charset="0"/>
                </a:rPr>
                <a:t>, 1999, </a:t>
              </a:r>
              <a:r>
                <a:rPr lang="en-GB" sz="700" dirty="0">
                  <a:latin typeface="Arial" panose="020B0604020202020204" pitchFamily="34" charset="0"/>
                  <a:cs typeface="Arial" panose="020B0604020202020204" pitchFamily="34" charset="0"/>
                </a:rPr>
                <a:t>21:2</a:t>
              </a:r>
              <a:r>
                <a:rPr lang="en-GB" sz="700" b="1" dirty="0">
                  <a:latin typeface="Arial" panose="020B0604020202020204" pitchFamily="34" charset="0"/>
                  <a:cs typeface="Arial" panose="020B0604020202020204" pitchFamily="34" charset="0"/>
                </a:rPr>
                <a:t>, 141.</a:t>
              </a:r>
            </a:p>
            <a:p>
              <a:endParaRPr lang="en-GB" sz="700" b="1" dirty="0">
                <a:latin typeface="Arial" panose="020B0604020202020204" pitchFamily="34" charset="0"/>
                <a:cs typeface="Arial" panose="020B0604020202020204" pitchFamily="34" charset="0"/>
              </a:endParaRPr>
            </a:p>
            <a:p>
              <a:pPr marL="112591" indent="-112591">
                <a:buAutoNum type="arabicPeriod"/>
              </a:pPr>
              <a:r>
                <a:rPr lang="en-GB" sz="700" b="1" dirty="0">
                  <a:latin typeface="Arial" panose="020B0604020202020204" pitchFamily="34" charset="0"/>
                  <a:cs typeface="Arial" panose="020B0604020202020204" pitchFamily="34" charset="0"/>
                </a:rPr>
                <a:t>Effective Learning and Teaching in Medical, Dental &amp; Veterinary Education, Ed: </a:t>
              </a:r>
              <a:r>
                <a:rPr lang="en-GB" sz="700" b="1" dirty="0" err="1">
                  <a:latin typeface="Arial" panose="020B0604020202020204" pitchFamily="34" charset="0"/>
                  <a:cs typeface="Arial" panose="020B0604020202020204" pitchFamily="34" charset="0"/>
                </a:rPr>
                <a:t>Huttly</a:t>
              </a:r>
              <a:r>
                <a:rPr lang="en-GB" sz="700" b="1" dirty="0">
                  <a:latin typeface="Arial" panose="020B0604020202020204" pitchFamily="34" charset="0"/>
                  <a:cs typeface="Arial" panose="020B0604020202020204" pitchFamily="34" charset="0"/>
                </a:rPr>
                <a:t>, S., Sweet, J., Taylor, I. 2003, Times Higher Educational Supplement.</a:t>
              </a:r>
            </a:p>
            <a:p>
              <a:pPr algn="ctr"/>
              <a:endParaRPr lang="en-GB" sz="1100" b="1" dirty="0">
                <a:solidFill>
                  <a:srgbClr val="FFFF00"/>
                </a:solidFill>
                <a:latin typeface="Arial" panose="020B0604020202020204" pitchFamily="34" charset="0"/>
                <a:cs typeface="Arial" panose="020B0604020202020204" pitchFamily="34" charset="0"/>
              </a:endParaRPr>
            </a:p>
            <a:p>
              <a:pPr algn="ctr"/>
              <a:endParaRPr lang="en-GB" sz="1100" b="1" dirty="0">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67158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D9D-FFA5-F04F-A125-004A4A38D250}"/>
              </a:ext>
            </a:extLst>
          </p:cNvPr>
          <p:cNvSpPr>
            <a:spLocks noGrp="1"/>
          </p:cNvSpPr>
          <p:nvPr>
            <p:ph type="title"/>
          </p:nvPr>
        </p:nvSpPr>
        <p:spPr/>
        <p:txBody>
          <a:bodyPr/>
          <a:lstStyle/>
          <a:p>
            <a:r>
              <a:rPr lang="en-US" dirty="0" err="1"/>
              <a:t>MPharm</a:t>
            </a:r>
            <a:r>
              <a:rPr lang="en-US" dirty="0"/>
              <a:t> at Bradford: general challenges</a:t>
            </a:r>
          </a:p>
        </p:txBody>
      </p:sp>
      <p:sp>
        <p:nvSpPr>
          <p:cNvPr id="3" name="Content Placeholder 2">
            <a:extLst>
              <a:ext uri="{FF2B5EF4-FFF2-40B4-BE49-F238E27FC236}">
                <a16:creationId xmlns:a16="http://schemas.microsoft.com/office/drawing/2014/main" id="{31AA5B97-D6B5-FA4B-9E14-F2F3E3DA4F81}"/>
              </a:ext>
            </a:extLst>
          </p:cNvPr>
          <p:cNvSpPr>
            <a:spLocks noGrp="1"/>
          </p:cNvSpPr>
          <p:nvPr>
            <p:ph idx="1"/>
          </p:nvPr>
        </p:nvSpPr>
        <p:spPr/>
        <p:txBody>
          <a:bodyPr/>
          <a:lstStyle/>
          <a:p>
            <a:r>
              <a:rPr lang="en-US" dirty="0"/>
              <a:t>Initial lack of understanding of how it could work and what could be achieved through PFA.</a:t>
            </a:r>
          </a:p>
          <a:p>
            <a:r>
              <a:rPr lang="en-US" dirty="0"/>
              <a:t>Overcoming module obsession.</a:t>
            </a:r>
          </a:p>
          <a:p>
            <a:r>
              <a:rPr lang="en-US" dirty="0"/>
              <a:t>Overcoming regulations and systems.</a:t>
            </a:r>
          </a:p>
          <a:p>
            <a:r>
              <a:rPr lang="en-US" dirty="0"/>
              <a:t>Time to plan, explain and develop staff.</a:t>
            </a:r>
          </a:p>
          <a:p>
            <a:r>
              <a:rPr lang="en-US" dirty="0"/>
              <a:t>Reassessment challenges.</a:t>
            </a:r>
          </a:p>
          <a:p>
            <a:r>
              <a:rPr lang="en-US" dirty="0"/>
              <a:t>Large </a:t>
            </a:r>
            <a:r>
              <a:rPr lang="en-US" dirty="0" err="1"/>
              <a:t>programme</a:t>
            </a:r>
            <a:r>
              <a:rPr lang="en-US" dirty="0"/>
              <a:t> – over 50 teaching staff.</a:t>
            </a:r>
          </a:p>
        </p:txBody>
      </p:sp>
      <p:sp>
        <p:nvSpPr>
          <p:cNvPr id="4" name="Date Placeholder 3">
            <a:extLst>
              <a:ext uri="{FF2B5EF4-FFF2-40B4-BE49-F238E27FC236}">
                <a16:creationId xmlns:a16="http://schemas.microsoft.com/office/drawing/2014/main" id="{9137AF9C-E485-294C-92E9-75D45937C59B}"/>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0A1CDA44-4A2E-4742-8FB0-4514E65CBF08}"/>
              </a:ext>
            </a:extLst>
          </p:cNvPr>
          <p:cNvSpPr>
            <a:spLocks noGrp="1"/>
          </p:cNvSpPr>
          <p:nvPr>
            <p:ph type="sldNum" sz="quarter" idx="11"/>
          </p:nvPr>
        </p:nvSpPr>
        <p:spPr/>
        <p:txBody>
          <a:bodyPr/>
          <a:lstStyle/>
          <a:p>
            <a:pPr>
              <a:defRPr/>
            </a:pPr>
            <a:fld id="{3C0A60B3-1718-3C4A-B02F-2ECA2EE3BA71}" type="slidenum">
              <a:rPr lang="en-GB" smtClean="0"/>
              <a:pPr>
                <a:defRPr/>
              </a:pPr>
              <a:t>39</a:t>
            </a:fld>
            <a:endParaRPr lang="en-GB" dirty="0"/>
          </a:p>
        </p:txBody>
      </p:sp>
      <p:sp>
        <p:nvSpPr>
          <p:cNvPr id="6" name="Footer Placeholder 5">
            <a:extLst>
              <a:ext uri="{FF2B5EF4-FFF2-40B4-BE49-F238E27FC236}">
                <a16:creationId xmlns:a16="http://schemas.microsoft.com/office/drawing/2014/main" id="{308FF636-2D43-9047-99FE-D7B41B8E72D6}"/>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420676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731C9AE-1F35-0B4D-A936-D6C39417094C}"/>
              </a:ext>
            </a:extLst>
          </p:cNvPr>
          <p:cNvSpPr>
            <a:spLocks noGrp="1"/>
          </p:cNvSpPr>
          <p:nvPr>
            <p:ph type="title"/>
          </p:nvPr>
        </p:nvSpPr>
        <p:spPr>
          <a:xfrm>
            <a:off x="1025525" y="1136650"/>
            <a:ext cx="8485188" cy="923925"/>
          </a:xfrm>
        </p:spPr>
        <p:txBody>
          <a:bodyPr/>
          <a:lstStyle/>
          <a:p>
            <a:r>
              <a:rPr lang="en-GB" altLang="en-US"/>
              <a:t>This workshop aims …</a:t>
            </a:r>
            <a:endParaRPr lang="en-US" altLang="en-US"/>
          </a:p>
        </p:txBody>
      </p:sp>
      <p:sp>
        <p:nvSpPr>
          <p:cNvPr id="27650" name="Content Placeholder 2">
            <a:extLst>
              <a:ext uri="{FF2B5EF4-FFF2-40B4-BE49-F238E27FC236}">
                <a16:creationId xmlns:a16="http://schemas.microsoft.com/office/drawing/2014/main" id="{C7A0D4CA-0671-6843-B7CE-B764BDE69939}"/>
              </a:ext>
            </a:extLst>
          </p:cNvPr>
          <p:cNvSpPr>
            <a:spLocks noGrp="1"/>
          </p:cNvSpPr>
          <p:nvPr>
            <p:ph idx="1"/>
          </p:nvPr>
        </p:nvSpPr>
        <p:spPr>
          <a:xfrm>
            <a:off x="1025525" y="2276475"/>
            <a:ext cx="8485188" cy="3960813"/>
          </a:xfrm>
        </p:spPr>
        <p:txBody>
          <a:bodyPr/>
          <a:lstStyle/>
          <a:p>
            <a:pPr marL="0" indent="0">
              <a:buFont typeface="Arial" panose="020B0604020202020204" pitchFamily="34" charset="0"/>
              <a:buNone/>
            </a:pPr>
            <a:r>
              <a:rPr lang="en-US" altLang="en-US">
                <a:solidFill>
                  <a:srgbClr val="0D0D0D"/>
                </a:solidFill>
              </a:rPr>
              <a:t>To introduce key concepts of and current approaches to programme-focussed assessment (PFA) and invite you to consider these ideas in your own context.</a:t>
            </a:r>
            <a:endParaRPr lang="en-US" altLang="en-US"/>
          </a:p>
        </p:txBody>
      </p:sp>
      <p:sp>
        <p:nvSpPr>
          <p:cNvPr id="4" name="Date Placeholder 3">
            <a:extLst>
              <a:ext uri="{FF2B5EF4-FFF2-40B4-BE49-F238E27FC236}">
                <a16:creationId xmlns:a16="http://schemas.microsoft.com/office/drawing/2014/main" id="{1AAFF69F-3A0A-974D-99CF-9F1714D9F83A}"/>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F3AB84A-D07D-6C45-8D54-6C81133442BF}"/>
              </a:ext>
            </a:extLst>
          </p:cNvPr>
          <p:cNvSpPr>
            <a:spLocks noGrp="1"/>
          </p:cNvSpPr>
          <p:nvPr>
            <p:ph type="sldNum" sz="quarter" idx="11"/>
          </p:nvPr>
        </p:nvSpPr>
        <p:spPr/>
        <p:txBody>
          <a:bodyPr/>
          <a:lstStyle/>
          <a:p>
            <a:pPr>
              <a:defRPr/>
            </a:pPr>
            <a:fld id="{D0E0D1DD-2F26-8845-8022-EB61BA9FADC0}" type="slidenum">
              <a:rPr lang="en-GB" smtClean="0"/>
              <a:pPr>
                <a:defRPr/>
              </a:pPr>
              <a:t>4</a:t>
            </a:fld>
            <a:endParaRPr lang="en-GB" dirty="0"/>
          </a:p>
        </p:txBody>
      </p:sp>
      <p:sp>
        <p:nvSpPr>
          <p:cNvPr id="27653" name="Footer Placeholder 5">
            <a:extLst>
              <a:ext uri="{FF2B5EF4-FFF2-40B4-BE49-F238E27FC236}">
                <a16:creationId xmlns:a16="http://schemas.microsoft.com/office/drawing/2014/main" id="{40682F86-123F-9046-B35A-7A1AAFA404F1}"/>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52D7-1629-DB4D-B8BD-CB08107E70CA}"/>
              </a:ext>
            </a:extLst>
          </p:cNvPr>
          <p:cNvSpPr>
            <a:spLocks noGrp="1"/>
          </p:cNvSpPr>
          <p:nvPr>
            <p:ph type="title"/>
          </p:nvPr>
        </p:nvSpPr>
        <p:spPr/>
        <p:txBody>
          <a:bodyPr/>
          <a:lstStyle/>
          <a:p>
            <a:r>
              <a:rPr lang="en-US" dirty="0"/>
              <a:t>Pharmacy Curriculum Team win CATE 2017</a:t>
            </a:r>
          </a:p>
        </p:txBody>
      </p:sp>
      <p:pic>
        <p:nvPicPr>
          <p:cNvPr id="8" name="Content Placeholder 7">
            <a:extLst>
              <a:ext uri="{FF2B5EF4-FFF2-40B4-BE49-F238E27FC236}">
                <a16:creationId xmlns:a16="http://schemas.microsoft.com/office/drawing/2014/main" id="{08A7E92F-F50F-794C-9FE8-F986AD8369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001" y="2996952"/>
            <a:ext cx="9038712" cy="1702305"/>
          </a:xfrm>
        </p:spPr>
      </p:pic>
      <p:sp>
        <p:nvSpPr>
          <p:cNvPr id="4" name="Date Placeholder 3">
            <a:extLst>
              <a:ext uri="{FF2B5EF4-FFF2-40B4-BE49-F238E27FC236}">
                <a16:creationId xmlns:a16="http://schemas.microsoft.com/office/drawing/2014/main" id="{2FD78BC1-2CF7-4940-AD01-1BAE4F11DC08}"/>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6FABCC8C-2A6C-A84E-9462-01423A0B651A}"/>
              </a:ext>
            </a:extLst>
          </p:cNvPr>
          <p:cNvSpPr>
            <a:spLocks noGrp="1"/>
          </p:cNvSpPr>
          <p:nvPr>
            <p:ph type="sldNum" sz="quarter" idx="11"/>
          </p:nvPr>
        </p:nvSpPr>
        <p:spPr/>
        <p:txBody>
          <a:bodyPr/>
          <a:lstStyle/>
          <a:p>
            <a:pPr>
              <a:defRPr/>
            </a:pPr>
            <a:fld id="{3C0A60B3-1718-3C4A-B02F-2ECA2EE3BA71}" type="slidenum">
              <a:rPr lang="en-GB" smtClean="0"/>
              <a:pPr>
                <a:defRPr/>
              </a:pPr>
              <a:t>40</a:t>
            </a:fld>
            <a:endParaRPr lang="en-GB" dirty="0"/>
          </a:p>
        </p:txBody>
      </p:sp>
      <p:sp>
        <p:nvSpPr>
          <p:cNvPr id="6" name="Footer Placeholder 5">
            <a:extLst>
              <a:ext uri="{FF2B5EF4-FFF2-40B4-BE49-F238E27FC236}">
                <a16:creationId xmlns:a16="http://schemas.microsoft.com/office/drawing/2014/main" id="{11BE1297-2671-604F-8B05-26F8474938B1}"/>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3651586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811D-3AC3-0D47-99C9-89CCF750F457}"/>
              </a:ext>
            </a:extLst>
          </p:cNvPr>
          <p:cNvSpPr>
            <a:spLocks noGrp="1"/>
          </p:cNvSpPr>
          <p:nvPr>
            <p:ph type="title"/>
          </p:nvPr>
        </p:nvSpPr>
        <p:spPr/>
        <p:txBody>
          <a:bodyPr/>
          <a:lstStyle/>
          <a:p>
            <a:r>
              <a:rPr lang="en-US" dirty="0"/>
              <a:t>Possible discussion questions</a:t>
            </a:r>
          </a:p>
        </p:txBody>
      </p:sp>
      <p:sp>
        <p:nvSpPr>
          <p:cNvPr id="3" name="Content Placeholder 2">
            <a:extLst>
              <a:ext uri="{FF2B5EF4-FFF2-40B4-BE49-F238E27FC236}">
                <a16:creationId xmlns:a16="http://schemas.microsoft.com/office/drawing/2014/main" id="{9E9BD1E2-298D-4D4C-ABE4-8A819A1EB307}"/>
              </a:ext>
            </a:extLst>
          </p:cNvPr>
          <p:cNvSpPr>
            <a:spLocks noGrp="1"/>
          </p:cNvSpPr>
          <p:nvPr>
            <p:ph idx="1"/>
          </p:nvPr>
        </p:nvSpPr>
        <p:spPr/>
        <p:txBody>
          <a:bodyPr/>
          <a:lstStyle/>
          <a:p>
            <a:r>
              <a:rPr lang="en-US" dirty="0"/>
              <a:t>Are there any features of this case study which could be useful in your context?</a:t>
            </a:r>
          </a:p>
          <a:p>
            <a:r>
              <a:rPr lang="en-US" dirty="0"/>
              <a:t>What could be the benefits?</a:t>
            </a:r>
          </a:p>
          <a:p>
            <a:r>
              <a:rPr lang="en-US" dirty="0"/>
              <a:t>What are the potential issues?</a:t>
            </a:r>
          </a:p>
          <a:p>
            <a:r>
              <a:rPr lang="en-US" dirty="0"/>
              <a:t>What are the implications for staff workload and student achievement?</a:t>
            </a:r>
          </a:p>
          <a:p>
            <a:r>
              <a:rPr lang="en-US" dirty="0"/>
              <a:t>Would it work in your context?</a:t>
            </a:r>
          </a:p>
        </p:txBody>
      </p:sp>
      <p:sp>
        <p:nvSpPr>
          <p:cNvPr id="4" name="Date Placeholder 3">
            <a:extLst>
              <a:ext uri="{FF2B5EF4-FFF2-40B4-BE49-F238E27FC236}">
                <a16:creationId xmlns:a16="http://schemas.microsoft.com/office/drawing/2014/main" id="{E4EE13B6-67D5-6745-B460-9DCFA0463E6A}"/>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B9E2E0DF-386D-DB43-9916-4A3E1CBA6E02}"/>
              </a:ext>
            </a:extLst>
          </p:cNvPr>
          <p:cNvSpPr>
            <a:spLocks noGrp="1"/>
          </p:cNvSpPr>
          <p:nvPr>
            <p:ph type="sldNum" sz="quarter" idx="11"/>
          </p:nvPr>
        </p:nvSpPr>
        <p:spPr/>
        <p:txBody>
          <a:bodyPr/>
          <a:lstStyle/>
          <a:p>
            <a:pPr>
              <a:defRPr/>
            </a:pPr>
            <a:fld id="{3C0A60B3-1718-3C4A-B02F-2ECA2EE3BA71}" type="slidenum">
              <a:rPr lang="en-GB" smtClean="0"/>
              <a:pPr>
                <a:defRPr/>
              </a:pPr>
              <a:t>41</a:t>
            </a:fld>
            <a:endParaRPr lang="en-GB" dirty="0"/>
          </a:p>
        </p:txBody>
      </p:sp>
      <p:sp>
        <p:nvSpPr>
          <p:cNvPr id="6" name="Footer Placeholder 5">
            <a:extLst>
              <a:ext uri="{FF2B5EF4-FFF2-40B4-BE49-F238E27FC236}">
                <a16:creationId xmlns:a16="http://schemas.microsoft.com/office/drawing/2014/main" id="{6937B14A-493F-9543-8A1F-A31F991C2F17}"/>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1830065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F883-9A1A-C143-9DDE-B1885B4C7D8E}"/>
              </a:ext>
            </a:extLst>
          </p:cNvPr>
          <p:cNvSpPr>
            <a:spLocks noGrp="1"/>
          </p:cNvSpPr>
          <p:nvPr>
            <p:ph type="title"/>
          </p:nvPr>
        </p:nvSpPr>
        <p:spPr/>
        <p:txBody>
          <a:bodyPr/>
          <a:lstStyle/>
          <a:p>
            <a:r>
              <a:rPr lang="en-US" dirty="0"/>
              <a:t>Review #1: General reflections on PFA</a:t>
            </a:r>
          </a:p>
        </p:txBody>
      </p:sp>
      <p:sp>
        <p:nvSpPr>
          <p:cNvPr id="3" name="Content Placeholder 2">
            <a:extLst>
              <a:ext uri="{FF2B5EF4-FFF2-40B4-BE49-F238E27FC236}">
                <a16:creationId xmlns:a16="http://schemas.microsoft.com/office/drawing/2014/main" id="{057CC2E5-29ED-DE42-A6A4-C04501CC8C40}"/>
              </a:ext>
            </a:extLst>
          </p:cNvPr>
          <p:cNvSpPr>
            <a:spLocks noGrp="1"/>
          </p:cNvSpPr>
          <p:nvPr>
            <p:ph idx="1"/>
          </p:nvPr>
        </p:nvSpPr>
        <p:spPr/>
        <p:txBody>
          <a:bodyPr/>
          <a:lstStyle/>
          <a:p>
            <a:r>
              <a:rPr lang="en-US" dirty="0"/>
              <a:t>Benefits both staff and students.</a:t>
            </a:r>
          </a:p>
          <a:p>
            <a:r>
              <a:rPr lang="en-US" dirty="0"/>
              <a:t>Needs cohesive course team.</a:t>
            </a:r>
          </a:p>
          <a:p>
            <a:r>
              <a:rPr lang="en-US" dirty="0"/>
              <a:t>Needs management support.</a:t>
            </a:r>
          </a:p>
          <a:p>
            <a:r>
              <a:rPr lang="en-US" dirty="0"/>
              <a:t>Needs a flexible approach to suit the course.</a:t>
            </a:r>
          </a:p>
          <a:p>
            <a:r>
              <a:rPr lang="en-US" dirty="0"/>
              <a:t>Not a ‘quick fix’.</a:t>
            </a:r>
          </a:p>
          <a:p>
            <a:r>
              <a:rPr lang="en-US" dirty="0"/>
              <a:t>And you cannot just change assessment:</a:t>
            </a:r>
          </a:p>
          <a:p>
            <a:pPr lvl="1"/>
            <a:r>
              <a:rPr lang="en-US" dirty="0"/>
              <a:t>Implications for teaching/delivery.</a:t>
            </a:r>
          </a:p>
          <a:p>
            <a:pPr lvl="1"/>
            <a:r>
              <a:rPr lang="en-US" dirty="0"/>
              <a:t>Implications for regulatory framework.</a:t>
            </a:r>
          </a:p>
        </p:txBody>
      </p:sp>
      <p:sp>
        <p:nvSpPr>
          <p:cNvPr id="4" name="Date Placeholder 3">
            <a:extLst>
              <a:ext uri="{FF2B5EF4-FFF2-40B4-BE49-F238E27FC236}">
                <a16:creationId xmlns:a16="http://schemas.microsoft.com/office/drawing/2014/main" id="{66978300-B07A-B44D-B9FD-78560DED8D3E}"/>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FF04B117-96D1-D44D-AB09-CB516D7C5619}"/>
              </a:ext>
            </a:extLst>
          </p:cNvPr>
          <p:cNvSpPr>
            <a:spLocks noGrp="1"/>
          </p:cNvSpPr>
          <p:nvPr>
            <p:ph type="sldNum" sz="quarter" idx="11"/>
          </p:nvPr>
        </p:nvSpPr>
        <p:spPr/>
        <p:txBody>
          <a:bodyPr/>
          <a:lstStyle/>
          <a:p>
            <a:pPr>
              <a:defRPr/>
            </a:pPr>
            <a:fld id="{3C0A60B3-1718-3C4A-B02F-2ECA2EE3BA71}" type="slidenum">
              <a:rPr lang="en-GB" smtClean="0"/>
              <a:pPr>
                <a:defRPr/>
              </a:pPr>
              <a:t>42</a:t>
            </a:fld>
            <a:endParaRPr lang="en-GB" dirty="0"/>
          </a:p>
        </p:txBody>
      </p:sp>
      <p:sp>
        <p:nvSpPr>
          <p:cNvPr id="6" name="Footer Placeholder 5">
            <a:extLst>
              <a:ext uri="{FF2B5EF4-FFF2-40B4-BE49-F238E27FC236}">
                <a16:creationId xmlns:a16="http://schemas.microsoft.com/office/drawing/2014/main" id="{B7979904-2CBF-BB47-8B6C-01F190F24850}"/>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3877347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C686-C226-0046-A5ED-97F19D022D35}"/>
              </a:ext>
            </a:extLst>
          </p:cNvPr>
          <p:cNvSpPr>
            <a:spLocks noGrp="1"/>
          </p:cNvSpPr>
          <p:nvPr>
            <p:ph type="title"/>
          </p:nvPr>
        </p:nvSpPr>
        <p:spPr/>
        <p:txBody>
          <a:bodyPr/>
          <a:lstStyle/>
          <a:p>
            <a:r>
              <a:rPr lang="en-US" dirty="0"/>
              <a:t>Review #2</a:t>
            </a:r>
          </a:p>
        </p:txBody>
      </p:sp>
      <p:sp>
        <p:nvSpPr>
          <p:cNvPr id="4" name="Date Placeholder 3">
            <a:extLst>
              <a:ext uri="{FF2B5EF4-FFF2-40B4-BE49-F238E27FC236}">
                <a16:creationId xmlns:a16="http://schemas.microsoft.com/office/drawing/2014/main" id="{10926158-002A-BF4C-AF34-FFA802EA860B}"/>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83F5C84-4130-F84E-9987-A77D5770B863}"/>
              </a:ext>
            </a:extLst>
          </p:cNvPr>
          <p:cNvSpPr>
            <a:spLocks noGrp="1"/>
          </p:cNvSpPr>
          <p:nvPr>
            <p:ph type="sldNum" sz="quarter" idx="11"/>
          </p:nvPr>
        </p:nvSpPr>
        <p:spPr/>
        <p:txBody>
          <a:bodyPr/>
          <a:lstStyle/>
          <a:p>
            <a:pPr>
              <a:defRPr/>
            </a:pPr>
            <a:fld id="{3C0A60B3-1718-3C4A-B02F-2ECA2EE3BA71}" type="slidenum">
              <a:rPr lang="en-GB" smtClean="0"/>
              <a:pPr>
                <a:defRPr/>
              </a:pPr>
              <a:t>43</a:t>
            </a:fld>
            <a:endParaRPr lang="en-GB" dirty="0"/>
          </a:p>
        </p:txBody>
      </p:sp>
      <p:sp>
        <p:nvSpPr>
          <p:cNvPr id="6" name="Footer Placeholder 5">
            <a:extLst>
              <a:ext uri="{FF2B5EF4-FFF2-40B4-BE49-F238E27FC236}">
                <a16:creationId xmlns:a16="http://schemas.microsoft.com/office/drawing/2014/main" id="{9E4F1C79-E244-DE49-B6BB-64FE04B2D858}"/>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7" name="Picture 3" descr="PASS manifesto v2.jpg">
            <a:extLst>
              <a:ext uri="{FF2B5EF4-FFF2-40B4-BE49-F238E27FC236}">
                <a16:creationId xmlns:a16="http://schemas.microsoft.com/office/drawing/2014/main" id="{FC859FCF-4EB5-D743-8212-9FBAAE5CCED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25525" y="1556792"/>
            <a:ext cx="6879803" cy="461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238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E5F4-F04D-7845-AA55-502854B1137C}"/>
              </a:ext>
            </a:extLst>
          </p:cNvPr>
          <p:cNvSpPr>
            <a:spLocks noGrp="1"/>
          </p:cNvSpPr>
          <p:nvPr>
            <p:ph type="title"/>
          </p:nvPr>
        </p:nvSpPr>
        <p:spPr/>
        <p:txBody>
          <a:bodyPr/>
          <a:lstStyle/>
          <a:p>
            <a:r>
              <a:rPr lang="en-US" dirty="0"/>
              <a:t>Review #3 Follow-up survey – 2016</a:t>
            </a:r>
            <a:br>
              <a:rPr lang="en-US" dirty="0"/>
            </a:br>
            <a:r>
              <a:rPr lang="en-US" dirty="0"/>
              <a:t>Some representative comments.</a:t>
            </a:r>
          </a:p>
        </p:txBody>
      </p:sp>
      <p:sp>
        <p:nvSpPr>
          <p:cNvPr id="3" name="Content Placeholder 2">
            <a:extLst>
              <a:ext uri="{FF2B5EF4-FFF2-40B4-BE49-F238E27FC236}">
                <a16:creationId xmlns:a16="http://schemas.microsoft.com/office/drawing/2014/main" id="{7DE0373F-9F6B-6C4F-9534-391E707F294F}"/>
              </a:ext>
            </a:extLst>
          </p:cNvPr>
          <p:cNvSpPr>
            <a:spLocks noGrp="1"/>
          </p:cNvSpPr>
          <p:nvPr>
            <p:ph sz="half" idx="1"/>
          </p:nvPr>
        </p:nvSpPr>
        <p:spPr>
          <a:xfrm>
            <a:off x="992560" y="2060848"/>
            <a:ext cx="4062928" cy="4282512"/>
          </a:xfrm>
        </p:spPr>
        <p:txBody>
          <a:bodyPr/>
          <a:lstStyle/>
          <a:p>
            <a:pPr marL="0" indent="0">
              <a:buNone/>
            </a:pPr>
            <a:r>
              <a:rPr lang="en-US" dirty="0"/>
              <a:t>How useful was the PASS project?</a:t>
            </a:r>
          </a:p>
        </p:txBody>
      </p:sp>
      <p:sp>
        <p:nvSpPr>
          <p:cNvPr id="4" name="Date Placeholder 3">
            <a:extLst>
              <a:ext uri="{FF2B5EF4-FFF2-40B4-BE49-F238E27FC236}">
                <a16:creationId xmlns:a16="http://schemas.microsoft.com/office/drawing/2014/main" id="{E12F253C-B0B0-3D41-8BD4-2A78FDAFE535}"/>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6A8BAD1-479F-7746-8F2E-E571E76E2D30}"/>
              </a:ext>
            </a:extLst>
          </p:cNvPr>
          <p:cNvSpPr>
            <a:spLocks noGrp="1"/>
          </p:cNvSpPr>
          <p:nvPr>
            <p:ph type="sldNum" sz="quarter" idx="11"/>
          </p:nvPr>
        </p:nvSpPr>
        <p:spPr/>
        <p:txBody>
          <a:bodyPr/>
          <a:lstStyle/>
          <a:p>
            <a:pPr>
              <a:defRPr/>
            </a:pPr>
            <a:fld id="{3C0A60B3-1718-3C4A-B02F-2ECA2EE3BA71}" type="slidenum">
              <a:rPr lang="en-GB" smtClean="0"/>
              <a:pPr>
                <a:defRPr/>
              </a:pPr>
              <a:t>44</a:t>
            </a:fld>
            <a:endParaRPr lang="en-GB" dirty="0"/>
          </a:p>
        </p:txBody>
      </p:sp>
      <p:sp>
        <p:nvSpPr>
          <p:cNvPr id="6" name="Footer Placeholder 5">
            <a:extLst>
              <a:ext uri="{FF2B5EF4-FFF2-40B4-BE49-F238E27FC236}">
                <a16:creationId xmlns:a16="http://schemas.microsoft.com/office/drawing/2014/main" id="{27C9AD52-6815-5146-9CDB-51368390349D}"/>
              </a:ext>
            </a:extLst>
          </p:cNvPr>
          <p:cNvSpPr>
            <a:spLocks noGrp="1"/>
          </p:cNvSpPr>
          <p:nvPr>
            <p:ph type="ftr" sz="quarter" idx="12"/>
          </p:nvPr>
        </p:nvSpPr>
        <p:spPr/>
        <p:txBody>
          <a:bodyPr/>
          <a:lstStyle/>
          <a:p>
            <a:pPr>
              <a:defRPr/>
            </a:pPr>
            <a:r>
              <a:rPr lang="en-GB"/>
              <a:t>@PASS_Bradford – www.bradford.ac.uk/pass</a:t>
            </a:r>
            <a:endParaRPr lang="en-GB" dirty="0"/>
          </a:p>
        </p:txBody>
      </p:sp>
      <p:sp>
        <p:nvSpPr>
          <p:cNvPr id="7" name="Rounded Rectangular Callout 6">
            <a:extLst>
              <a:ext uri="{FF2B5EF4-FFF2-40B4-BE49-F238E27FC236}">
                <a16:creationId xmlns:a16="http://schemas.microsoft.com/office/drawing/2014/main" id="{46D3D2B3-23C6-EF49-A2C0-0B999C5546A1}"/>
              </a:ext>
            </a:extLst>
          </p:cNvPr>
          <p:cNvSpPr/>
          <p:nvPr/>
        </p:nvSpPr>
        <p:spPr>
          <a:xfrm>
            <a:off x="4088904" y="2420888"/>
            <a:ext cx="4104456" cy="345638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t>The network created access to a wealth of information, ideas and development opportunities. It was wonderful to be part of a community of educators.</a:t>
            </a:r>
          </a:p>
        </p:txBody>
      </p:sp>
    </p:spTree>
    <p:extLst>
      <p:ext uri="{BB962C8B-B14F-4D97-AF65-F5344CB8AC3E}">
        <p14:creationId xmlns:p14="http://schemas.microsoft.com/office/powerpoint/2010/main" val="3611038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B8DA-69E4-4C41-9DCB-74F82D490566}"/>
              </a:ext>
            </a:extLst>
          </p:cNvPr>
          <p:cNvSpPr>
            <a:spLocks noGrp="1"/>
          </p:cNvSpPr>
          <p:nvPr>
            <p:ph type="title"/>
          </p:nvPr>
        </p:nvSpPr>
        <p:spPr/>
        <p:txBody>
          <a:bodyPr/>
          <a:lstStyle/>
          <a:p>
            <a:r>
              <a:rPr lang="en-US" dirty="0"/>
              <a:t>What was the long-term impact of using PFA?</a:t>
            </a:r>
          </a:p>
        </p:txBody>
      </p:sp>
      <p:sp>
        <p:nvSpPr>
          <p:cNvPr id="4" name="Date Placeholder 3">
            <a:extLst>
              <a:ext uri="{FF2B5EF4-FFF2-40B4-BE49-F238E27FC236}">
                <a16:creationId xmlns:a16="http://schemas.microsoft.com/office/drawing/2014/main" id="{BDC23AC6-130C-6A45-B014-787C85290705}"/>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CB996745-D69B-2042-83B2-F68A4F38340A}"/>
              </a:ext>
            </a:extLst>
          </p:cNvPr>
          <p:cNvSpPr>
            <a:spLocks noGrp="1"/>
          </p:cNvSpPr>
          <p:nvPr>
            <p:ph type="sldNum" sz="quarter" idx="11"/>
          </p:nvPr>
        </p:nvSpPr>
        <p:spPr/>
        <p:txBody>
          <a:bodyPr/>
          <a:lstStyle/>
          <a:p>
            <a:pPr>
              <a:defRPr/>
            </a:pPr>
            <a:fld id="{3C0A60B3-1718-3C4A-B02F-2ECA2EE3BA71}" type="slidenum">
              <a:rPr lang="en-GB" smtClean="0"/>
              <a:pPr>
                <a:defRPr/>
              </a:pPr>
              <a:t>45</a:t>
            </a:fld>
            <a:endParaRPr lang="en-GB" dirty="0"/>
          </a:p>
        </p:txBody>
      </p:sp>
      <p:sp>
        <p:nvSpPr>
          <p:cNvPr id="6" name="Footer Placeholder 5">
            <a:extLst>
              <a:ext uri="{FF2B5EF4-FFF2-40B4-BE49-F238E27FC236}">
                <a16:creationId xmlns:a16="http://schemas.microsoft.com/office/drawing/2014/main" id="{37A91A6B-F58C-6E46-8E73-967FFE4C1446}"/>
              </a:ext>
            </a:extLst>
          </p:cNvPr>
          <p:cNvSpPr>
            <a:spLocks noGrp="1"/>
          </p:cNvSpPr>
          <p:nvPr>
            <p:ph type="ftr" sz="quarter" idx="12"/>
          </p:nvPr>
        </p:nvSpPr>
        <p:spPr/>
        <p:txBody>
          <a:bodyPr/>
          <a:lstStyle/>
          <a:p>
            <a:pPr>
              <a:defRPr/>
            </a:pPr>
            <a:r>
              <a:rPr lang="en-GB"/>
              <a:t>@PASS_Bradford – www.bradford.ac.uk/pass</a:t>
            </a:r>
            <a:endParaRPr lang="en-GB" dirty="0"/>
          </a:p>
        </p:txBody>
      </p:sp>
      <p:sp>
        <p:nvSpPr>
          <p:cNvPr id="7" name="Rounded Rectangular Callout 6">
            <a:extLst>
              <a:ext uri="{FF2B5EF4-FFF2-40B4-BE49-F238E27FC236}">
                <a16:creationId xmlns:a16="http://schemas.microsoft.com/office/drawing/2014/main" id="{B252D33C-7987-A242-A11D-E2BCFB155E83}"/>
              </a:ext>
            </a:extLst>
          </p:cNvPr>
          <p:cNvSpPr/>
          <p:nvPr/>
        </p:nvSpPr>
        <p:spPr>
          <a:xfrm>
            <a:off x="543480" y="1844824"/>
            <a:ext cx="3524463" cy="47584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700" dirty="0"/>
              <a:t>A slight improvement in student performance.</a:t>
            </a:r>
          </a:p>
        </p:txBody>
      </p:sp>
      <p:sp>
        <p:nvSpPr>
          <p:cNvPr id="8" name="Rounded Rectangular Callout 7">
            <a:extLst>
              <a:ext uri="{FF2B5EF4-FFF2-40B4-BE49-F238E27FC236}">
                <a16:creationId xmlns:a16="http://schemas.microsoft.com/office/drawing/2014/main" id="{C78CFB08-F983-9E4A-AC98-91594595FC79}"/>
              </a:ext>
            </a:extLst>
          </p:cNvPr>
          <p:cNvSpPr/>
          <p:nvPr/>
        </p:nvSpPr>
        <p:spPr>
          <a:xfrm>
            <a:off x="6718194" y="2619760"/>
            <a:ext cx="2831821" cy="3434718"/>
          </a:xfrm>
          <a:prstGeom prst="wedgeRoundRectCallout">
            <a:avLst>
              <a:gd name="adj1" fmla="val -22190"/>
              <a:gd name="adj2" fmla="val 5360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t>Staff in the department are confident that the stage-based assessments are part of helping our students to integrate their knowledge. However, as the new assessments were initiated at the same time as a new teaching / learning strategy, it's not clear to us how much of the change is due to one vs the other. </a:t>
            </a:r>
          </a:p>
        </p:txBody>
      </p:sp>
      <p:sp>
        <p:nvSpPr>
          <p:cNvPr id="9" name="Rounded Rectangular Callout 8">
            <a:extLst>
              <a:ext uri="{FF2B5EF4-FFF2-40B4-BE49-F238E27FC236}">
                <a16:creationId xmlns:a16="http://schemas.microsoft.com/office/drawing/2014/main" id="{C44B03EC-E78D-0943-AF5A-97B292E31107}"/>
              </a:ext>
            </a:extLst>
          </p:cNvPr>
          <p:cNvSpPr/>
          <p:nvPr/>
        </p:nvSpPr>
        <p:spPr>
          <a:xfrm>
            <a:off x="5313041" y="1833498"/>
            <a:ext cx="4094860" cy="601754"/>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700" dirty="0"/>
              <a:t>Strong cohort identity </a:t>
            </a:r>
            <a:br>
              <a:rPr lang="en-GB" sz="1700" dirty="0"/>
            </a:br>
            <a:r>
              <a:rPr lang="en-GB" sz="1700" dirty="0"/>
              <a:t> 100% student satisfaction</a:t>
            </a:r>
            <a:r>
              <a:rPr lang="en-GB" dirty="0"/>
              <a:t>!</a:t>
            </a:r>
          </a:p>
        </p:txBody>
      </p:sp>
      <p:sp>
        <p:nvSpPr>
          <p:cNvPr id="10" name="Rounded Rectangular Callout 9">
            <a:extLst>
              <a:ext uri="{FF2B5EF4-FFF2-40B4-BE49-F238E27FC236}">
                <a16:creationId xmlns:a16="http://schemas.microsoft.com/office/drawing/2014/main" id="{AD6D3242-7B92-D542-9F66-0F434286D449}"/>
              </a:ext>
            </a:extLst>
          </p:cNvPr>
          <p:cNvSpPr/>
          <p:nvPr/>
        </p:nvSpPr>
        <p:spPr>
          <a:xfrm>
            <a:off x="377825" y="2553188"/>
            <a:ext cx="2918991" cy="3528392"/>
          </a:xfrm>
          <a:prstGeom prst="wedgeRoundRectCallout">
            <a:avLst>
              <a:gd name="adj1" fmla="val -19363"/>
              <a:gd name="adj2" fmla="val 554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700" dirty="0"/>
              <a:t>Employer (Flybe </a:t>
            </a:r>
            <a:r>
              <a:rPr lang="en-GB" sz="1600" dirty="0"/>
              <a:t>Group PLC) reported improved performance from students in the workplace  Final assessment (problem-based inquiry into workplace issue) added value for organisation  Positive perception of programme among wider workforce (relevant / impactful)</a:t>
            </a:r>
            <a:endParaRPr lang="en-GB" sz="1700" dirty="0"/>
          </a:p>
        </p:txBody>
      </p:sp>
      <p:sp>
        <p:nvSpPr>
          <p:cNvPr id="11" name="Rounded Rectangular Callout 10">
            <a:extLst>
              <a:ext uri="{FF2B5EF4-FFF2-40B4-BE49-F238E27FC236}">
                <a16:creationId xmlns:a16="http://schemas.microsoft.com/office/drawing/2014/main" id="{C89DD0AB-60AF-284F-9FD0-C79A00CB03EB}"/>
              </a:ext>
            </a:extLst>
          </p:cNvPr>
          <p:cNvSpPr/>
          <p:nvPr/>
        </p:nvSpPr>
        <p:spPr>
          <a:xfrm>
            <a:off x="3549842" y="2620955"/>
            <a:ext cx="2915326" cy="3497167"/>
          </a:xfrm>
          <a:prstGeom prst="wedgeRoundRectCallout">
            <a:avLst>
              <a:gd name="adj1" fmla="val -20510"/>
              <a:gd name="adj2" fmla="val 5269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a:t>An unexpected long-term impact of programme focused assessment was the facilitation of conversations between staff in designing assessments (which had previously not happened to the same extent).    Better prepares students for life long learning, passing of healthcare professional external assessments (which are similar).</a:t>
            </a:r>
          </a:p>
        </p:txBody>
      </p:sp>
    </p:spTree>
    <p:extLst>
      <p:ext uri="{BB962C8B-B14F-4D97-AF65-F5344CB8AC3E}">
        <p14:creationId xmlns:p14="http://schemas.microsoft.com/office/powerpoint/2010/main" val="2187404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8AD8-D050-864F-B0E5-C95413C3E1AE}"/>
              </a:ext>
            </a:extLst>
          </p:cNvPr>
          <p:cNvSpPr>
            <a:spLocks noGrp="1"/>
          </p:cNvSpPr>
          <p:nvPr>
            <p:ph type="title"/>
          </p:nvPr>
        </p:nvSpPr>
        <p:spPr/>
        <p:txBody>
          <a:bodyPr/>
          <a:lstStyle/>
          <a:p>
            <a:r>
              <a:rPr lang="en-US" dirty="0"/>
              <a:t>What advice have you for anyone starting out on PFA?</a:t>
            </a:r>
          </a:p>
        </p:txBody>
      </p:sp>
      <p:sp>
        <p:nvSpPr>
          <p:cNvPr id="4" name="Date Placeholder 3">
            <a:extLst>
              <a:ext uri="{FF2B5EF4-FFF2-40B4-BE49-F238E27FC236}">
                <a16:creationId xmlns:a16="http://schemas.microsoft.com/office/drawing/2014/main" id="{9CACA230-E3BF-3740-A08C-2908C319BC55}"/>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33D28B7B-BE90-5240-8DDD-D6BEE9C618C5}"/>
              </a:ext>
            </a:extLst>
          </p:cNvPr>
          <p:cNvSpPr>
            <a:spLocks noGrp="1"/>
          </p:cNvSpPr>
          <p:nvPr>
            <p:ph type="sldNum" sz="quarter" idx="11"/>
          </p:nvPr>
        </p:nvSpPr>
        <p:spPr/>
        <p:txBody>
          <a:bodyPr/>
          <a:lstStyle/>
          <a:p>
            <a:pPr>
              <a:defRPr/>
            </a:pPr>
            <a:fld id="{3C0A60B3-1718-3C4A-B02F-2ECA2EE3BA71}" type="slidenum">
              <a:rPr lang="en-GB" smtClean="0"/>
              <a:pPr>
                <a:defRPr/>
              </a:pPr>
              <a:t>46</a:t>
            </a:fld>
            <a:endParaRPr lang="en-GB" dirty="0"/>
          </a:p>
        </p:txBody>
      </p:sp>
      <p:sp>
        <p:nvSpPr>
          <p:cNvPr id="6" name="Footer Placeholder 5">
            <a:extLst>
              <a:ext uri="{FF2B5EF4-FFF2-40B4-BE49-F238E27FC236}">
                <a16:creationId xmlns:a16="http://schemas.microsoft.com/office/drawing/2014/main" id="{09B267D8-4ECD-9D4B-8D82-B180768034D8}"/>
              </a:ext>
            </a:extLst>
          </p:cNvPr>
          <p:cNvSpPr>
            <a:spLocks noGrp="1"/>
          </p:cNvSpPr>
          <p:nvPr>
            <p:ph type="ftr" sz="quarter" idx="12"/>
          </p:nvPr>
        </p:nvSpPr>
        <p:spPr/>
        <p:txBody>
          <a:bodyPr/>
          <a:lstStyle/>
          <a:p>
            <a:pPr>
              <a:defRPr/>
            </a:pPr>
            <a:r>
              <a:rPr lang="en-GB"/>
              <a:t>@PASS_Bradford – www.bradford.ac.uk/pass</a:t>
            </a:r>
            <a:endParaRPr lang="en-GB" dirty="0"/>
          </a:p>
        </p:txBody>
      </p:sp>
      <p:sp>
        <p:nvSpPr>
          <p:cNvPr id="7" name="Rounded Rectangular Callout 6">
            <a:extLst>
              <a:ext uri="{FF2B5EF4-FFF2-40B4-BE49-F238E27FC236}">
                <a16:creationId xmlns:a16="http://schemas.microsoft.com/office/drawing/2014/main" id="{8687D0A2-00BC-2148-ACEE-3C42C29A0988}"/>
              </a:ext>
            </a:extLst>
          </p:cNvPr>
          <p:cNvSpPr/>
          <p:nvPr/>
        </p:nvSpPr>
        <p:spPr>
          <a:xfrm>
            <a:off x="3568857" y="4790820"/>
            <a:ext cx="2016497" cy="1374484"/>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700" dirty="0"/>
              <a:t>Think about how you can change student behaviour and if this is feasible.</a:t>
            </a:r>
          </a:p>
        </p:txBody>
      </p:sp>
      <p:sp>
        <p:nvSpPr>
          <p:cNvPr id="8" name="Rounded Rectangular Callout 7">
            <a:extLst>
              <a:ext uri="{FF2B5EF4-FFF2-40B4-BE49-F238E27FC236}">
                <a16:creationId xmlns:a16="http://schemas.microsoft.com/office/drawing/2014/main" id="{2C1B79D5-9C03-854C-A00D-5EB589DDF8AC}"/>
              </a:ext>
            </a:extLst>
          </p:cNvPr>
          <p:cNvSpPr/>
          <p:nvPr/>
        </p:nvSpPr>
        <p:spPr>
          <a:xfrm>
            <a:off x="397350" y="1882190"/>
            <a:ext cx="2801624" cy="2663221"/>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1700" dirty="0"/>
              <a:t>Be clear on the goals/aims of your programme overall, and each stage of your programme and work back from there to a sensible assessment that does what you want academically, then talk to your administrators, not just academics! </a:t>
            </a:r>
          </a:p>
        </p:txBody>
      </p:sp>
      <p:sp>
        <p:nvSpPr>
          <p:cNvPr id="9" name="Rounded Rectangular Callout 8">
            <a:extLst>
              <a:ext uri="{FF2B5EF4-FFF2-40B4-BE49-F238E27FC236}">
                <a16:creationId xmlns:a16="http://schemas.microsoft.com/office/drawing/2014/main" id="{7F9C5F90-8EF0-A541-8862-C88CFCB83EB5}"/>
              </a:ext>
            </a:extLst>
          </p:cNvPr>
          <p:cNvSpPr/>
          <p:nvPr/>
        </p:nvSpPr>
        <p:spPr>
          <a:xfrm>
            <a:off x="1715184" y="4663185"/>
            <a:ext cx="1757219" cy="475575"/>
          </a:xfrm>
          <a:prstGeom prst="wedgeRound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700" dirty="0"/>
              <a:t>Get staff buy in first!</a:t>
            </a:r>
          </a:p>
        </p:txBody>
      </p:sp>
      <p:sp>
        <p:nvSpPr>
          <p:cNvPr id="10" name="Rounded Rectangular Callout 9">
            <a:extLst>
              <a:ext uri="{FF2B5EF4-FFF2-40B4-BE49-F238E27FC236}">
                <a16:creationId xmlns:a16="http://schemas.microsoft.com/office/drawing/2014/main" id="{9CD56047-A6B6-C74B-9093-6B53B8F298DB}"/>
              </a:ext>
            </a:extLst>
          </p:cNvPr>
          <p:cNvSpPr/>
          <p:nvPr/>
        </p:nvSpPr>
        <p:spPr>
          <a:xfrm>
            <a:off x="330247" y="5256534"/>
            <a:ext cx="2868727" cy="908770"/>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700" dirty="0"/>
              <a:t>Try it out.  Give it a few years to perfect the assessments.  Involve students too.</a:t>
            </a:r>
          </a:p>
        </p:txBody>
      </p:sp>
      <p:sp>
        <p:nvSpPr>
          <p:cNvPr id="11" name="Rounded Rectangular Callout 10">
            <a:extLst>
              <a:ext uri="{FF2B5EF4-FFF2-40B4-BE49-F238E27FC236}">
                <a16:creationId xmlns:a16="http://schemas.microsoft.com/office/drawing/2014/main" id="{955CE53C-06DE-FC4E-8227-DE5654C1C4C1}"/>
              </a:ext>
            </a:extLst>
          </p:cNvPr>
          <p:cNvSpPr/>
          <p:nvPr/>
        </p:nvSpPr>
        <p:spPr>
          <a:xfrm>
            <a:off x="3472404" y="1844824"/>
            <a:ext cx="2112950" cy="2663221"/>
          </a:xfrm>
          <a:prstGeom prst="wedgeRoundRectCallout">
            <a:avLst>
              <a:gd name="adj1" fmla="val -20377"/>
              <a:gd name="adj2" fmla="val 5651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700" dirty="0"/>
              <a:t>Use half day or day long sessions with whole programme teams to map student and staff activities and experiences and use PASS guidelines to foster a holistic </a:t>
            </a:r>
          </a:p>
        </p:txBody>
      </p:sp>
      <p:sp>
        <p:nvSpPr>
          <p:cNvPr id="12" name="Rounded Rectangular Callout 11">
            <a:extLst>
              <a:ext uri="{FF2B5EF4-FFF2-40B4-BE49-F238E27FC236}">
                <a16:creationId xmlns:a16="http://schemas.microsoft.com/office/drawing/2014/main" id="{B574903B-9A42-5A42-9F05-53434F4712AB}"/>
              </a:ext>
            </a:extLst>
          </p:cNvPr>
          <p:cNvSpPr/>
          <p:nvPr/>
        </p:nvSpPr>
        <p:spPr>
          <a:xfrm>
            <a:off x="5858784" y="1844824"/>
            <a:ext cx="3652346" cy="4320480"/>
          </a:xfrm>
          <a:prstGeom prst="wedgeRoundRectCallout">
            <a:avLst>
              <a:gd name="adj1" fmla="val -19054"/>
              <a:gd name="adj2" fmla="val 5424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700" dirty="0"/>
              <a:t>Work with colleagues in Academic Quality Units early and regularly throughout the programme design, development and implementation stages to consider all aspects of the assessment processes. Explain clearly, and repeatedly, to students (and staff) the rationale for the choices of assessment, focusing on preparing for future.    Be prepared to raise challenges to institutional regulations/process barriers which could impede the implementation of such a strategy.</a:t>
            </a:r>
          </a:p>
        </p:txBody>
      </p:sp>
    </p:spTree>
    <p:extLst>
      <p:ext uri="{BB962C8B-B14F-4D97-AF65-F5344CB8AC3E}">
        <p14:creationId xmlns:p14="http://schemas.microsoft.com/office/powerpoint/2010/main" val="1058015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FE02-16A5-9D4C-9245-EE8EF0DDDD84}"/>
              </a:ext>
            </a:extLst>
          </p:cNvPr>
          <p:cNvSpPr>
            <a:spLocks noGrp="1"/>
          </p:cNvSpPr>
          <p:nvPr>
            <p:ph type="title"/>
          </p:nvPr>
        </p:nvSpPr>
        <p:spPr/>
        <p:txBody>
          <a:bodyPr/>
          <a:lstStyle/>
          <a:p>
            <a:r>
              <a:rPr lang="en-US" dirty="0"/>
              <a:t>Review #4 Current developments?</a:t>
            </a:r>
          </a:p>
        </p:txBody>
      </p:sp>
      <p:sp>
        <p:nvSpPr>
          <p:cNvPr id="7" name="Content Placeholder 6">
            <a:extLst>
              <a:ext uri="{FF2B5EF4-FFF2-40B4-BE49-F238E27FC236}">
                <a16:creationId xmlns:a16="http://schemas.microsoft.com/office/drawing/2014/main" id="{F7675533-F2FA-9340-8423-8FC05D029C6C}"/>
              </a:ext>
            </a:extLst>
          </p:cNvPr>
          <p:cNvSpPr>
            <a:spLocks noGrp="1"/>
          </p:cNvSpPr>
          <p:nvPr>
            <p:ph sz="half" idx="1"/>
          </p:nvPr>
        </p:nvSpPr>
        <p:spPr/>
        <p:txBody>
          <a:bodyPr/>
          <a:lstStyle/>
          <a:p>
            <a:r>
              <a:rPr lang="en-US" dirty="0"/>
              <a:t>Increasing interest in </a:t>
            </a:r>
            <a:r>
              <a:rPr lang="en-US" dirty="0" err="1"/>
              <a:t>programme</a:t>
            </a:r>
            <a:r>
              <a:rPr lang="en-US" dirty="0"/>
              <a:t> assessment.</a:t>
            </a:r>
          </a:p>
          <a:p>
            <a:r>
              <a:rPr lang="en-US" dirty="0"/>
              <a:t>Revised PASS website.</a:t>
            </a:r>
          </a:p>
          <a:p>
            <a:r>
              <a:rPr lang="en-US" dirty="0"/>
              <a:t>Several HEIs making policy commitments,</a:t>
            </a:r>
          </a:p>
          <a:p>
            <a:r>
              <a:rPr lang="en-US" dirty="0" err="1"/>
              <a:t>eg</a:t>
            </a:r>
            <a:r>
              <a:rPr lang="en-US" dirty="0"/>
              <a:t> Sheffield</a:t>
            </a:r>
          </a:p>
        </p:txBody>
      </p:sp>
      <p:sp>
        <p:nvSpPr>
          <p:cNvPr id="4" name="Date Placeholder 3">
            <a:extLst>
              <a:ext uri="{FF2B5EF4-FFF2-40B4-BE49-F238E27FC236}">
                <a16:creationId xmlns:a16="http://schemas.microsoft.com/office/drawing/2014/main" id="{BE1090EF-BD14-7945-B7F3-823CBE943C1B}"/>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7337A552-3337-C346-8F10-6053DACFF320}"/>
              </a:ext>
            </a:extLst>
          </p:cNvPr>
          <p:cNvSpPr>
            <a:spLocks noGrp="1"/>
          </p:cNvSpPr>
          <p:nvPr>
            <p:ph type="sldNum" sz="quarter" idx="11"/>
          </p:nvPr>
        </p:nvSpPr>
        <p:spPr/>
        <p:txBody>
          <a:bodyPr/>
          <a:lstStyle/>
          <a:p>
            <a:pPr>
              <a:defRPr/>
            </a:pPr>
            <a:fld id="{3C0A60B3-1718-3C4A-B02F-2ECA2EE3BA71}" type="slidenum">
              <a:rPr lang="en-GB" smtClean="0"/>
              <a:pPr>
                <a:defRPr/>
              </a:pPr>
              <a:t>47</a:t>
            </a:fld>
            <a:endParaRPr lang="en-GB" dirty="0"/>
          </a:p>
        </p:txBody>
      </p:sp>
      <p:sp>
        <p:nvSpPr>
          <p:cNvPr id="6" name="Footer Placeholder 5">
            <a:extLst>
              <a:ext uri="{FF2B5EF4-FFF2-40B4-BE49-F238E27FC236}">
                <a16:creationId xmlns:a16="http://schemas.microsoft.com/office/drawing/2014/main" id="{305498A5-3F09-B241-A6B9-638EC854247F}"/>
              </a:ext>
            </a:extLst>
          </p:cNvPr>
          <p:cNvSpPr>
            <a:spLocks noGrp="1"/>
          </p:cNvSpPr>
          <p:nvPr>
            <p:ph type="ftr" sz="quarter" idx="12"/>
          </p:nvPr>
        </p:nvSpPr>
        <p:spPr/>
        <p:txBody>
          <a:bodyPr/>
          <a:lstStyle/>
          <a:p>
            <a:pPr>
              <a:defRPr/>
            </a:pPr>
            <a:r>
              <a:rPr lang="en-GB"/>
              <a:t>@PASS_Bradford – www.bradford.ac.uk/pass</a:t>
            </a:r>
            <a:endParaRPr lang="en-GB" dirty="0"/>
          </a:p>
        </p:txBody>
      </p:sp>
      <p:pic>
        <p:nvPicPr>
          <p:cNvPr id="9" name="Content Placeholder 9">
            <a:extLst>
              <a:ext uri="{FF2B5EF4-FFF2-40B4-BE49-F238E27FC236}">
                <a16:creationId xmlns:a16="http://schemas.microsoft.com/office/drawing/2014/main" id="{ACA36E34-5D6F-5242-970B-038AEC26C02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302651" y="1775641"/>
            <a:ext cx="4049712" cy="3561794"/>
          </a:xfrm>
        </p:spPr>
      </p:pic>
      <p:sp>
        <p:nvSpPr>
          <p:cNvPr id="10" name="TextBox 9">
            <a:extLst>
              <a:ext uri="{FF2B5EF4-FFF2-40B4-BE49-F238E27FC236}">
                <a16:creationId xmlns:a16="http://schemas.microsoft.com/office/drawing/2014/main" id="{F9783E5A-439E-B649-868A-9E712AE6A743}"/>
              </a:ext>
            </a:extLst>
          </p:cNvPr>
          <p:cNvSpPr txBox="1"/>
          <p:nvPr/>
        </p:nvSpPr>
        <p:spPr>
          <a:xfrm>
            <a:off x="5685802" y="5560368"/>
            <a:ext cx="3820148" cy="276999"/>
          </a:xfrm>
          <a:prstGeom prst="rect">
            <a:avLst/>
          </a:prstGeom>
          <a:noFill/>
        </p:spPr>
        <p:txBody>
          <a:bodyPr wrap="none" rtlCol="0">
            <a:spAutoFit/>
          </a:bodyPr>
          <a:lstStyle/>
          <a:p>
            <a:r>
              <a:rPr lang="en-US" sz="1200" dirty="0">
                <a:hlinkClick r:id="rId3"/>
              </a:rPr>
              <a:t>https://www.sheffield.ac.uk/lets/cpd/conf/2018/intro</a:t>
            </a:r>
            <a:r>
              <a:rPr lang="en-US" sz="1200" dirty="0"/>
              <a:t> </a:t>
            </a:r>
          </a:p>
        </p:txBody>
      </p:sp>
    </p:spTree>
    <p:extLst>
      <p:ext uri="{BB962C8B-B14F-4D97-AF65-F5344CB8AC3E}">
        <p14:creationId xmlns:p14="http://schemas.microsoft.com/office/powerpoint/2010/main" val="3149117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CD15C7-CB3F-044F-AE42-E6861C0FF27C}"/>
              </a:ext>
            </a:extLst>
          </p:cNvPr>
          <p:cNvSpPr>
            <a:spLocks noGrp="1"/>
          </p:cNvSpPr>
          <p:nvPr>
            <p:ph type="title"/>
          </p:nvPr>
        </p:nvSpPr>
        <p:spPr/>
        <p:txBody>
          <a:bodyPr/>
          <a:lstStyle/>
          <a:p>
            <a:r>
              <a:rPr lang="en-US" dirty="0"/>
              <a:t>Selected References</a:t>
            </a:r>
          </a:p>
        </p:txBody>
      </p:sp>
      <p:sp>
        <p:nvSpPr>
          <p:cNvPr id="9" name="Content Placeholder 8">
            <a:extLst>
              <a:ext uri="{FF2B5EF4-FFF2-40B4-BE49-F238E27FC236}">
                <a16:creationId xmlns:a16="http://schemas.microsoft.com/office/drawing/2014/main" id="{9406A59F-1CCA-014C-8904-B9987BFE24E1}"/>
              </a:ext>
            </a:extLst>
          </p:cNvPr>
          <p:cNvSpPr>
            <a:spLocks noGrp="1"/>
          </p:cNvSpPr>
          <p:nvPr>
            <p:ph idx="1"/>
          </p:nvPr>
        </p:nvSpPr>
        <p:spPr/>
        <p:txBody>
          <a:bodyPr/>
          <a:lstStyle/>
          <a:p>
            <a:r>
              <a:rPr lang="en-GB" dirty="0"/>
              <a:t>Whitfield R. &amp; Hartley P.  (2018) </a:t>
            </a:r>
            <a:r>
              <a:rPr lang="en-GB" i="1" dirty="0"/>
              <a:t>Assessment challenges for programme leaders – making the move to programme-focussed assessment</a:t>
            </a:r>
            <a:r>
              <a:rPr lang="en-GB" dirty="0"/>
              <a:t> in Lawrence J. &amp; Ellis S. (</a:t>
            </a:r>
            <a:r>
              <a:rPr lang="en-GB" dirty="0" err="1"/>
              <a:t>eds</a:t>
            </a:r>
            <a:r>
              <a:rPr lang="en-GB" dirty="0"/>
              <a:t>) Supporting programme leaders and programme leadership, </a:t>
            </a:r>
            <a:r>
              <a:rPr lang="en-GB" u="sng" dirty="0">
                <a:hlinkClick r:id="rId2"/>
              </a:rPr>
              <a:t>SEDA Special 39</a:t>
            </a:r>
            <a:r>
              <a:rPr lang="en-GB" dirty="0"/>
              <a:t>.</a:t>
            </a:r>
          </a:p>
          <a:p>
            <a:r>
              <a:rPr lang="en-GB" dirty="0"/>
              <a:t>Whitfield R. &amp; Hartley P. (2017) Whatever happened to Programme Assessment Strategies?  </a:t>
            </a:r>
            <a:r>
              <a:rPr lang="en-GB" i="1" u="sng" dirty="0">
                <a:hlinkClick r:id="rId3"/>
              </a:rPr>
              <a:t>SEDA Educational Developments </a:t>
            </a:r>
            <a:r>
              <a:rPr lang="en-GB" u="sng" dirty="0">
                <a:hlinkClick r:id="rId3"/>
              </a:rPr>
              <a:t>18.1</a:t>
            </a:r>
            <a:r>
              <a:rPr lang="en-GB" dirty="0"/>
              <a:t> ISSN 1469-3267</a:t>
            </a:r>
          </a:p>
          <a:p>
            <a:r>
              <a:rPr lang="en-GB" dirty="0"/>
              <a:t>Hartley P. &amp; Whitfield R. (2011) The case for Programme-Focused Assessment, </a:t>
            </a:r>
            <a:r>
              <a:rPr lang="en-GB" i="1" u="sng" dirty="0">
                <a:hlinkClick r:id="rId4"/>
              </a:rPr>
              <a:t>SEDA Educational Developments </a:t>
            </a:r>
            <a:r>
              <a:rPr lang="en-GB" u="sng" dirty="0">
                <a:hlinkClick r:id="rId4"/>
              </a:rPr>
              <a:t>Issue 12.4</a:t>
            </a:r>
            <a:r>
              <a:rPr lang="en-GB" dirty="0"/>
              <a:t> ISSN 1469-3267</a:t>
            </a:r>
          </a:p>
        </p:txBody>
      </p:sp>
      <p:sp>
        <p:nvSpPr>
          <p:cNvPr id="5" name="Date Placeholder 4">
            <a:extLst>
              <a:ext uri="{FF2B5EF4-FFF2-40B4-BE49-F238E27FC236}">
                <a16:creationId xmlns:a16="http://schemas.microsoft.com/office/drawing/2014/main" id="{C6270A1F-9FAB-7243-BB41-90F0AF0E41DD}"/>
              </a:ext>
            </a:extLst>
          </p:cNvPr>
          <p:cNvSpPr>
            <a:spLocks noGrp="1"/>
          </p:cNvSpPr>
          <p:nvPr>
            <p:ph type="dt" sz="half" idx="10"/>
          </p:nvPr>
        </p:nvSpPr>
        <p:spPr/>
        <p:txBody>
          <a:bodyPr/>
          <a:lstStyle/>
          <a:p>
            <a:pPr>
              <a:defRPr/>
            </a:pPr>
            <a:fld id="{FB34F0FE-CE0A-3343-8A2C-C42D69F8579F}" type="datetime3">
              <a:rPr lang="en-GB" smtClean="0"/>
              <a:pPr>
                <a:defRPr/>
              </a:pPr>
              <a:t>6 June, 2018</a:t>
            </a:fld>
            <a:endParaRPr lang="en-GB" dirty="0"/>
          </a:p>
        </p:txBody>
      </p:sp>
      <p:sp>
        <p:nvSpPr>
          <p:cNvPr id="6" name="Slide Number Placeholder 5">
            <a:extLst>
              <a:ext uri="{FF2B5EF4-FFF2-40B4-BE49-F238E27FC236}">
                <a16:creationId xmlns:a16="http://schemas.microsoft.com/office/drawing/2014/main" id="{57C80915-1A46-154B-A786-79CA0C89919A}"/>
              </a:ext>
            </a:extLst>
          </p:cNvPr>
          <p:cNvSpPr>
            <a:spLocks noGrp="1"/>
          </p:cNvSpPr>
          <p:nvPr>
            <p:ph type="sldNum" sz="quarter" idx="11"/>
          </p:nvPr>
        </p:nvSpPr>
        <p:spPr/>
        <p:txBody>
          <a:bodyPr/>
          <a:lstStyle/>
          <a:p>
            <a:pPr>
              <a:defRPr/>
            </a:pPr>
            <a:fld id="{EC3C3657-09F4-1B43-882E-A0F9DF7F7414}" type="slidenum">
              <a:rPr lang="en-GB" smtClean="0"/>
              <a:pPr>
                <a:defRPr/>
              </a:pPr>
              <a:t>48</a:t>
            </a:fld>
            <a:endParaRPr lang="en-GB" dirty="0"/>
          </a:p>
        </p:txBody>
      </p:sp>
      <p:sp>
        <p:nvSpPr>
          <p:cNvPr id="7" name="Footer Placeholder 6">
            <a:extLst>
              <a:ext uri="{FF2B5EF4-FFF2-40B4-BE49-F238E27FC236}">
                <a16:creationId xmlns:a16="http://schemas.microsoft.com/office/drawing/2014/main" id="{BE72C9AD-85E5-6F4F-88E4-6DA657BCF9BF}"/>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2102633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9391-B6D7-3042-A47A-1A316441EC4A}"/>
              </a:ext>
            </a:extLst>
          </p:cNvPr>
          <p:cNvSpPr>
            <a:spLocks noGrp="1"/>
          </p:cNvSpPr>
          <p:nvPr>
            <p:ph type="title"/>
          </p:nvPr>
        </p:nvSpPr>
        <p:spPr/>
        <p:txBody>
          <a:bodyPr/>
          <a:lstStyle/>
          <a:p>
            <a:r>
              <a:rPr lang="en-US" dirty="0"/>
              <a:t>And finally …</a:t>
            </a:r>
          </a:p>
        </p:txBody>
      </p:sp>
      <p:sp>
        <p:nvSpPr>
          <p:cNvPr id="3" name="Content Placeholder 2">
            <a:extLst>
              <a:ext uri="{FF2B5EF4-FFF2-40B4-BE49-F238E27FC236}">
                <a16:creationId xmlns:a16="http://schemas.microsoft.com/office/drawing/2014/main" id="{260CD5F7-815B-1D43-A223-4E2EC7D5F4C9}"/>
              </a:ext>
            </a:extLst>
          </p:cNvPr>
          <p:cNvSpPr>
            <a:spLocks noGrp="1"/>
          </p:cNvSpPr>
          <p:nvPr>
            <p:ph idx="1"/>
          </p:nvPr>
        </p:nvSpPr>
        <p:spPr/>
        <p:txBody>
          <a:bodyPr/>
          <a:lstStyle/>
          <a:p>
            <a:r>
              <a:rPr lang="en-US" dirty="0"/>
              <a:t>These and other case studies and examples are available on the PASS website:</a:t>
            </a:r>
            <a:br>
              <a:rPr lang="en-US" dirty="0"/>
            </a:br>
            <a:r>
              <a:rPr lang="en-US" dirty="0">
                <a:hlinkClick r:id="rId2"/>
              </a:rPr>
              <a:t>https://www.Bradford.ac.uk/pass/</a:t>
            </a:r>
            <a:r>
              <a:rPr lang="en-US" dirty="0"/>
              <a:t> </a:t>
            </a:r>
          </a:p>
          <a:p>
            <a:r>
              <a:rPr lang="en-US" dirty="0"/>
              <a:t>Further examples, updates and resources will be added to the website as they become available.</a:t>
            </a:r>
          </a:p>
        </p:txBody>
      </p:sp>
      <p:sp>
        <p:nvSpPr>
          <p:cNvPr id="4" name="Date Placeholder 3">
            <a:extLst>
              <a:ext uri="{FF2B5EF4-FFF2-40B4-BE49-F238E27FC236}">
                <a16:creationId xmlns:a16="http://schemas.microsoft.com/office/drawing/2014/main" id="{F5075A9E-AB03-8145-93C8-4295F486DB66}"/>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602F5DC1-2D1E-FB41-8970-C55E6BAA13CA}"/>
              </a:ext>
            </a:extLst>
          </p:cNvPr>
          <p:cNvSpPr>
            <a:spLocks noGrp="1"/>
          </p:cNvSpPr>
          <p:nvPr>
            <p:ph type="sldNum" sz="quarter" idx="11"/>
          </p:nvPr>
        </p:nvSpPr>
        <p:spPr/>
        <p:txBody>
          <a:bodyPr/>
          <a:lstStyle/>
          <a:p>
            <a:pPr>
              <a:defRPr/>
            </a:pPr>
            <a:fld id="{3C0A60B3-1718-3C4A-B02F-2ECA2EE3BA71}" type="slidenum">
              <a:rPr lang="en-GB" smtClean="0"/>
              <a:pPr>
                <a:defRPr/>
              </a:pPr>
              <a:t>49</a:t>
            </a:fld>
            <a:endParaRPr lang="en-GB" dirty="0"/>
          </a:p>
        </p:txBody>
      </p:sp>
      <p:sp>
        <p:nvSpPr>
          <p:cNvPr id="6" name="Footer Placeholder 5">
            <a:extLst>
              <a:ext uri="{FF2B5EF4-FFF2-40B4-BE49-F238E27FC236}">
                <a16:creationId xmlns:a16="http://schemas.microsoft.com/office/drawing/2014/main" id="{FF545688-9808-5745-B054-7543CA30D46D}"/>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287673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6910B8D-8F1B-9C4D-A602-A549607C7E54}"/>
              </a:ext>
            </a:extLst>
          </p:cNvPr>
          <p:cNvSpPr>
            <a:spLocks noGrp="1"/>
          </p:cNvSpPr>
          <p:nvPr>
            <p:ph type="title"/>
          </p:nvPr>
        </p:nvSpPr>
        <p:spPr>
          <a:xfrm>
            <a:off x="1025525" y="1136650"/>
            <a:ext cx="8485188" cy="923925"/>
          </a:xfrm>
        </p:spPr>
        <p:txBody>
          <a:bodyPr/>
          <a:lstStyle/>
          <a:p>
            <a:r>
              <a:rPr lang="en-GB" altLang="en-US"/>
              <a:t>Workshop format</a:t>
            </a:r>
            <a:endParaRPr lang="en-US" altLang="en-US"/>
          </a:p>
        </p:txBody>
      </p:sp>
      <p:sp>
        <p:nvSpPr>
          <p:cNvPr id="28674" name="Content Placeholder 2">
            <a:extLst>
              <a:ext uri="{FF2B5EF4-FFF2-40B4-BE49-F238E27FC236}">
                <a16:creationId xmlns:a16="http://schemas.microsoft.com/office/drawing/2014/main" id="{6E65445C-EBF5-D14E-9CC1-1DB290C7DB70}"/>
              </a:ext>
            </a:extLst>
          </p:cNvPr>
          <p:cNvSpPr>
            <a:spLocks noGrp="1"/>
          </p:cNvSpPr>
          <p:nvPr>
            <p:ph idx="1"/>
          </p:nvPr>
        </p:nvSpPr>
        <p:spPr>
          <a:xfrm>
            <a:off x="1025525" y="2276475"/>
            <a:ext cx="8485188" cy="3960813"/>
          </a:xfrm>
        </p:spPr>
        <p:txBody>
          <a:bodyPr/>
          <a:lstStyle/>
          <a:p>
            <a:r>
              <a:rPr lang="en-US" altLang="en-US" dirty="0">
                <a:solidFill>
                  <a:srgbClr val="0D0D0D"/>
                </a:solidFill>
              </a:rPr>
              <a:t>Introductions.</a:t>
            </a:r>
          </a:p>
          <a:p>
            <a:r>
              <a:rPr lang="en-US" altLang="en-US" dirty="0">
                <a:solidFill>
                  <a:srgbClr val="0D0D0D"/>
                </a:solidFill>
              </a:rPr>
              <a:t>Issues in assessment.</a:t>
            </a:r>
          </a:p>
          <a:p>
            <a:r>
              <a:rPr lang="en-US" altLang="en-US" dirty="0">
                <a:solidFill>
                  <a:srgbClr val="0D0D0D"/>
                </a:solidFill>
              </a:rPr>
              <a:t>PFA approach.</a:t>
            </a:r>
          </a:p>
          <a:p>
            <a:r>
              <a:rPr lang="en-US" altLang="en-US" dirty="0">
                <a:solidFill>
                  <a:srgbClr val="0D0D0D"/>
                </a:solidFill>
              </a:rPr>
              <a:t>Case studies and discussion.</a:t>
            </a:r>
          </a:p>
          <a:p>
            <a:r>
              <a:rPr lang="en-US" altLang="en-US" dirty="0">
                <a:solidFill>
                  <a:srgbClr val="0D0D0D"/>
                </a:solidFill>
              </a:rPr>
              <a:t>Review and wind-up.</a:t>
            </a:r>
            <a:endParaRPr lang="en-US" altLang="en-US" dirty="0"/>
          </a:p>
        </p:txBody>
      </p:sp>
      <p:sp>
        <p:nvSpPr>
          <p:cNvPr id="4" name="Date Placeholder 3">
            <a:extLst>
              <a:ext uri="{FF2B5EF4-FFF2-40B4-BE49-F238E27FC236}">
                <a16:creationId xmlns:a16="http://schemas.microsoft.com/office/drawing/2014/main" id="{06AE2990-00EE-0E44-888A-A66BC8A86DEC}"/>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4D3253EB-0515-B54B-9C90-2CC1F0342D8B}"/>
              </a:ext>
            </a:extLst>
          </p:cNvPr>
          <p:cNvSpPr>
            <a:spLocks noGrp="1"/>
          </p:cNvSpPr>
          <p:nvPr>
            <p:ph type="sldNum" sz="quarter" idx="11"/>
          </p:nvPr>
        </p:nvSpPr>
        <p:spPr/>
        <p:txBody>
          <a:bodyPr/>
          <a:lstStyle/>
          <a:p>
            <a:pPr>
              <a:defRPr/>
            </a:pPr>
            <a:fld id="{95C3F72E-79F6-BE4E-AFCB-950C9F68D059}" type="slidenum">
              <a:rPr lang="en-GB" smtClean="0"/>
              <a:pPr>
                <a:defRPr/>
              </a:pPr>
              <a:t>5</a:t>
            </a:fld>
            <a:endParaRPr lang="en-GB" dirty="0"/>
          </a:p>
        </p:txBody>
      </p:sp>
      <p:sp>
        <p:nvSpPr>
          <p:cNvPr id="28677" name="Footer Placeholder 5">
            <a:extLst>
              <a:ext uri="{FF2B5EF4-FFF2-40B4-BE49-F238E27FC236}">
                <a16:creationId xmlns:a16="http://schemas.microsoft.com/office/drawing/2014/main" id="{6D4CBFA0-07F3-2547-A599-48C923F12738}"/>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7355-12B3-2E43-B153-0D86A99B491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EE12B6A-3C09-AC43-AAD6-D81879A4DE2F}"/>
              </a:ext>
            </a:extLst>
          </p:cNvPr>
          <p:cNvSpPr>
            <a:spLocks noGrp="1"/>
          </p:cNvSpPr>
          <p:nvPr>
            <p:ph idx="1"/>
          </p:nvPr>
        </p:nvSpPr>
        <p:spPr/>
        <p:txBody>
          <a:bodyPr/>
          <a:lstStyle/>
          <a:p>
            <a:r>
              <a:rPr lang="en-US" dirty="0"/>
              <a:t>The original workshop presentation was developed by Chris Rust, Oxford Brookes University for the PASS project with input from Peter Hartley and Ruth Whitfield, University of Bradford.</a:t>
            </a:r>
          </a:p>
          <a:p>
            <a:r>
              <a:rPr lang="en-US" dirty="0"/>
              <a:t>This updated was revised (2018) by Ruth Whitfield, University of Bradford, and Peter Hartley, Consultant (</a:t>
            </a:r>
            <a:r>
              <a:rPr lang="en-US" dirty="0">
                <a:hlinkClick r:id="rId2"/>
              </a:rPr>
              <a:t>profpeter1@me.com</a:t>
            </a:r>
            <a:r>
              <a:rPr lang="en-US" dirty="0"/>
              <a:t>)</a:t>
            </a:r>
          </a:p>
          <a:p>
            <a:r>
              <a:rPr lang="en-US" dirty="0"/>
              <a:t>To contact the PASS project please email Ruth Whitfield </a:t>
            </a:r>
            <a:r>
              <a:rPr lang="en-US" dirty="0">
                <a:hlinkClick r:id="rId3"/>
              </a:rPr>
              <a:t>r.whitfield@Bradford.ac.uk</a:t>
            </a:r>
            <a:r>
              <a:rPr lang="en-US" dirty="0"/>
              <a:t> </a:t>
            </a:r>
          </a:p>
          <a:p>
            <a:r>
              <a:rPr lang="en-US" dirty="0"/>
              <a:t>For the </a:t>
            </a:r>
            <a:r>
              <a:rPr lang="en-US" dirty="0" err="1"/>
              <a:t>lastest</a:t>
            </a:r>
            <a:r>
              <a:rPr lang="en-US" dirty="0"/>
              <a:t> news, follow us on Twitter </a:t>
            </a:r>
            <a:r>
              <a:rPr lang="en-US" dirty="0">
                <a:hlinkClick r:id="rId4"/>
              </a:rPr>
              <a:t>@</a:t>
            </a:r>
            <a:r>
              <a:rPr lang="en-US" dirty="0" err="1">
                <a:hlinkClick r:id="rId4"/>
              </a:rPr>
              <a:t>PASS_Bradford</a:t>
            </a:r>
            <a:endParaRPr lang="en-US" dirty="0"/>
          </a:p>
        </p:txBody>
      </p:sp>
      <p:sp>
        <p:nvSpPr>
          <p:cNvPr id="4" name="Date Placeholder 3">
            <a:extLst>
              <a:ext uri="{FF2B5EF4-FFF2-40B4-BE49-F238E27FC236}">
                <a16:creationId xmlns:a16="http://schemas.microsoft.com/office/drawing/2014/main" id="{0E726A28-6241-7C4B-BDB6-E2D7032D76E8}"/>
              </a:ext>
            </a:extLst>
          </p:cNvPr>
          <p:cNvSpPr>
            <a:spLocks noGrp="1"/>
          </p:cNvSpPr>
          <p:nvPr>
            <p:ph type="dt" sz="half" idx="10"/>
          </p:nvPr>
        </p:nvSpPr>
        <p:spPr/>
        <p:txBody>
          <a:bodyPr/>
          <a:lstStyle/>
          <a:p>
            <a:pPr>
              <a:defRPr/>
            </a:pPr>
            <a:fld id="{E6492AC8-0CE3-A949-98A7-1209CD9E9A04}"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6FD156A6-65F6-F64F-AB1F-9199FEEEB56C}"/>
              </a:ext>
            </a:extLst>
          </p:cNvPr>
          <p:cNvSpPr>
            <a:spLocks noGrp="1"/>
          </p:cNvSpPr>
          <p:nvPr>
            <p:ph type="sldNum" sz="quarter" idx="11"/>
          </p:nvPr>
        </p:nvSpPr>
        <p:spPr/>
        <p:txBody>
          <a:bodyPr/>
          <a:lstStyle/>
          <a:p>
            <a:pPr>
              <a:defRPr/>
            </a:pPr>
            <a:fld id="{3C0A60B3-1718-3C4A-B02F-2ECA2EE3BA71}" type="slidenum">
              <a:rPr lang="en-GB" smtClean="0"/>
              <a:pPr>
                <a:defRPr/>
              </a:pPr>
              <a:t>50</a:t>
            </a:fld>
            <a:endParaRPr lang="en-GB" dirty="0"/>
          </a:p>
        </p:txBody>
      </p:sp>
      <p:sp>
        <p:nvSpPr>
          <p:cNvPr id="6" name="Footer Placeholder 5">
            <a:extLst>
              <a:ext uri="{FF2B5EF4-FFF2-40B4-BE49-F238E27FC236}">
                <a16:creationId xmlns:a16="http://schemas.microsoft.com/office/drawing/2014/main" id="{50350DE9-8182-B848-A434-065C21EFBB0E}"/>
              </a:ext>
            </a:extLst>
          </p:cNvPr>
          <p:cNvSpPr>
            <a:spLocks noGrp="1"/>
          </p:cNvSpPr>
          <p:nvPr>
            <p:ph type="ftr" sz="quarter" idx="12"/>
          </p:nvPr>
        </p:nvSpPr>
        <p:spPr/>
        <p:txBody>
          <a:bodyPr/>
          <a:lstStyle/>
          <a:p>
            <a:pPr>
              <a:defRPr/>
            </a:pPr>
            <a:r>
              <a:rPr lang="en-GB"/>
              <a:t>@PASS_Bradford – www.bradford.ac.uk/pass</a:t>
            </a:r>
            <a:endParaRPr lang="en-GB" dirty="0"/>
          </a:p>
        </p:txBody>
      </p:sp>
    </p:spTree>
    <p:extLst>
      <p:ext uri="{BB962C8B-B14F-4D97-AF65-F5344CB8AC3E}">
        <p14:creationId xmlns:p14="http://schemas.microsoft.com/office/powerpoint/2010/main" val="375489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74CEC0B5-D391-F342-B9DF-8FF900FAE405}"/>
              </a:ext>
            </a:extLst>
          </p:cNvPr>
          <p:cNvSpPr>
            <a:spLocks noGrp="1"/>
          </p:cNvSpPr>
          <p:nvPr>
            <p:ph type="title"/>
          </p:nvPr>
        </p:nvSpPr>
        <p:spPr>
          <a:xfrm>
            <a:off x="1025525" y="1136650"/>
            <a:ext cx="8485188" cy="923925"/>
          </a:xfrm>
        </p:spPr>
        <p:txBody>
          <a:bodyPr/>
          <a:lstStyle/>
          <a:p>
            <a:r>
              <a:rPr lang="en-GB" altLang="en-US" dirty="0"/>
              <a:t>Issues in current assessment practice </a:t>
            </a:r>
            <a:endParaRPr lang="en-US" altLang="en-US" dirty="0"/>
          </a:p>
        </p:txBody>
      </p:sp>
      <p:sp>
        <p:nvSpPr>
          <p:cNvPr id="3" name="Content Placeholder 2">
            <a:extLst>
              <a:ext uri="{FF2B5EF4-FFF2-40B4-BE49-F238E27FC236}">
                <a16:creationId xmlns:a16="http://schemas.microsoft.com/office/drawing/2014/main" id="{4A9762F2-591E-804D-BCA4-573CCF94C0DA}"/>
              </a:ext>
            </a:extLst>
          </p:cNvPr>
          <p:cNvSpPr>
            <a:spLocks noGrp="1"/>
          </p:cNvSpPr>
          <p:nvPr>
            <p:ph idx="1"/>
          </p:nvPr>
        </p:nvSpPr>
        <p:spPr>
          <a:xfrm>
            <a:off x="1025525" y="2276475"/>
            <a:ext cx="8485188" cy="3960813"/>
          </a:xfrm>
        </p:spPr>
        <p:txBody>
          <a:bodyPr/>
          <a:lstStyle/>
          <a:p>
            <a:pPr marL="68580" indent="0" fontAlgn="auto">
              <a:spcAft>
                <a:spcPts val="600"/>
              </a:spcAft>
              <a:buClr>
                <a:schemeClr val="tx2">
                  <a:lumMod val="25000"/>
                </a:schemeClr>
              </a:buClr>
              <a:buNone/>
              <a:defRPr/>
            </a:pPr>
            <a:r>
              <a:rPr lang="en-US" dirty="0"/>
              <a:t>See paper by Chris Rust – PASS website</a:t>
            </a:r>
          </a:p>
          <a:p>
            <a:pPr marL="525780" indent="-457200" fontAlgn="auto">
              <a:spcAft>
                <a:spcPts val="600"/>
              </a:spcAft>
              <a:buClr>
                <a:schemeClr val="tx2">
                  <a:lumMod val="25000"/>
                </a:schemeClr>
              </a:buClr>
              <a:buFont typeface="+mj-lt"/>
              <a:buAutoNum type="arabicPeriod"/>
              <a:defRPr/>
            </a:pPr>
            <a:r>
              <a:rPr lang="en-US" dirty="0"/>
              <a:t>Failure to ensure the assessment of the espoused </a:t>
            </a:r>
            <a:r>
              <a:rPr lang="en-US" dirty="0" err="1"/>
              <a:t>programme</a:t>
            </a:r>
            <a:r>
              <a:rPr lang="en-US" dirty="0"/>
              <a:t> outcomes.</a:t>
            </a:r>
          </a:p>
          <a:p>
            <a:pPr marL="525780" indent="-457200" fontAlgn="auto">
              <a:spcAft>
                <a:spcPts val="600"/>
              </a:spcAft>
              <a:buClr>
                <a:schemeClr val="tx2">
                  <a:lumMod val="25000"/>
                </a:schemeClr>
              </a:buClr>
              <a:buFont typeface="+mj-lt"/>
              <a:buAutoNum type="arabicPeriod"/>
              <a:defRPr/>
            </a:pPr>
            <a:r>
              <a:rPr lang="en-US" dirty="0" err="1"/>
              <a:t>Atomisation</a:t>
            </a:r>
            <a:r>
              <a:rPr lang="en-US" dirty="0"/>
              <a:t> of assessment: focused, at the micro-level, on what is easy to assess; failure to integrate and assess complex, higher-order learning; the sum of parts not making the intended whole. </a:t>
            </a:r>
          </a:p>
          <a:p>
            <a:pPr marL="525780" indent="-457200" fontAlgn="auto">
              <a:spcAft>
                <a:spcPts val="600"/>
              </a:spcAft>
              <a:buClr>
                <a:schemeClr val="tx2">
                  <a:lumMod val="25000"/>
                </a:schemeClr>
              </a:buClr>
              <a:buFont typeface="+mj-lt"/>
              <a:buAutoNum type="arabicPeriod"/>
              <a:defRPr/>
            </a:pPr>
            <a:r>
              <a:rPr lang="en-US" dirty="0"/>
              <a:t>Students and staff failing to see the links/coherence of the </a:t>
            </a:r>
            <a:r>
              <a:rPr lang="en-US" dirty="0" err="1"/>
              <a:t>programme</a:t>
            </a:r>
            <a:r>
              <a:rPr lang="en-US" dirty="0"/>
              <a:t>.</a:t>
            </a:r>
          </a:p>
        </p:txBody>
      </p:sp>
      <p:sp>
        <p:nvSpPr>
          <p:cNvPr id="4" name="Date Placeholder 3">
            <a:extLst>
              <a:ext uri="{FF2B5EF4-FFF2-40B4-BE49-F238E27FC236}">
                <a16:creationId xmlns:a16="http://schemas.microsoft.com/office/drawing/2014/main" id="{59805E64-B8FC-D34C-BE7A-991C8F4073F0}"/>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CE01946-F220-454F-9006-74CE27CB1BB9}"/>
              </a:ext>
            </a:extLst>
          </p:cNvPr>
          <p:cNvSpPr>
            <a:spLocks noGrp="1"/>
          </p:cNvSpPr>
          <p:nvPr>
            <p:ph type="sldNum" sz="quarter" idx="11"/>
          </p:nvPr>
        </p:nvSpPr>
        <p:spPr/>
        <p:txBody>
          <a:bodyPr/>
          <a:lstStyle/>
          <a:p>
            <a:pPr>
              <a:defRPr/>
            </a:pPr>
            <a:fld id="{3FC06293-D058-D840-9E1B-871DC147EB6A}" type="slidenum">
              <a:rPr lang="en-GB" smtClean="0"/>
              <a:pPr>
                <a:defRPr/>
              </a:pPr>
              <a:t>6</a:t>
            </a:fld>
            <a:endParaRPr lang="en-GB" dirty="0"/>
          </a:p>
        </p:txBody>
      </p:sp>
      <p:sp>
        <p:nvSpPr>
          <p:cNvPr id="29701" name="Footer Placeholder 5">
            <a:extLst>
              <a:ext uri="{FF2B5EF4-FFF2-40B4-BE49-F238E27FC236}">
                <a16:creationId xmlns:a16="http://schemas.microsoft.com/office/drawing/2014/main" id="{057BE1EE-15D7-A248-B6ED-CF3F58808840}"/>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77FA448-DF93-C04F-B8CA-A46F8395E4EB}"/>
              </a:ext>
            </a:extLst>
          </p:cNvPr>
          <p:cNvSpPr>
            <a:spLocks noGrp="1"/>
          </p:cNvSpPr>
          <p:nvPr>
            <p:ph type="title"/>
          </p:nvPr>
        </p:nvSpPr>
        <p:spPr>
          <a:xfrm>
            <a:off x="1025525" y="1136650"/>
            <a:ext cx="8485188" cy="923925"/>
          </a:xfrm>
        </p:spPr>
        <p:txBody>
          <a:bodyPr/>
          <a:lstStyle/>
          <a:p>
            <a:r>
              <a:rPr lang="en-GB" altLang="en-US" dirty="0"/>
              <a:t>Issues in current assessment practice #2</a:t>
            </a:r>
            <a:endParaRPr lang="en-US" altLang="en-US" dirty="0"/>
          </a:p>
        </p:txBody>
      </p:sp>
      <p:sp>
        <p:nvSpPr>
          <p:cNvPr id="3" name="Content Placeholder 2">
            <a:extLst>
              <a:ext uri="{FF2B5EF4-FFF2-40B4-BE49-F238E27FC236}">
                <a16:creationId xmlns:a16="http://schemas.microsoft.com/office/drawing/2014/main" id="{433D2904-DF60-2245-AE85-B2ADA81E413A}"/>
              </a:ext>
            </a:extLst>
          </p:cNvPr>
          <p:cNvSpPr>
            <a:spLocks noGrp="1"/>
          </p:cNvSpPr>
          <p:nvPr>
            <p:ph idx="1"/>
          </p:nvPr>
        </p:nvSpPr>
        <p:spPr>
          <a:xfrm>
            <a:off x="1025525" y="2276475"/>
            <a:ext cx="8485188" cy="3960813"/>
          </a:xfrm>
        </p:spPr>
        <p:txBody>
          <a:bodyPr/>
          <a:lstStyle/>
          <a:p>
            <a:pPr marL="525780" indent="-457200" fontAlgn="auto">
              <a:spcAft>
                <a:spcPts val="600"/>
              </a:spcAft>
              <a:buClr>
                <a:schemeClr val="tx2">
                  <a:lumMod val="25000"/>
                </a:schemeClr>
              </a:buClr>
              <a:buFont typeface="+mj-lt"/>
              <a:buAutoNum type="arabicPeriod" startAt="4"/>
              <a:defRPr/>
            </a:pPr>
            <a:r>
              <a:rPr lang="en-US" dirty="0"/>
              <a:t>Modules are too short to focus and provide feedback on slowly learnt literacies and/or complex learning. </a:t>
            </a:r>
          </a:p>
          <a:p>
            <a:pPr marL="525780" indent="-457200" fontAlgn="auto">
              <a:spcAft>
                <a:spcPts val="600"/>
              </a:spcAft>
              <a:buClr>
                <a:schemeClr val="tx2">
                  <a:lumMod val="25000"/>
                </a:schemeClr>
              </a:buClr>
              <a:buFont typeface="+mj-lt"/>
              <a:buAutoNum type="arabicPeriod" startAt="4"/>
              <a:defRPr/>
            </a:pPr>
            <a:r>
              <a:rPr lang="en-US" dirty="0"/>
              <a:t>Students and staff adopting a </a:t>
            </a:r>
            <a:r>
              <a:rPr lang="ja-JP" altLang="en-US"/>
              <a:t>‘</a:t>
            </a:r>
            <a:r>
              <a:rPr lang="en-US" dirty="0"/>
              <a:t>tick-box</a:t>
            </a:r>
            <a:r>
              <a:rPr lang="ja-JP" altLang="en-US"/>
              <a:t>’</a:t>
            </a:r>
            <a:r>
              <a:rPr lang="en-US" dirty="0"/>
              <a:t> mentality, focused on marks, engendering a surface approach to learning which can ‘encourage’ plagiarism and ‘game-playing’.</a:t>
            </a:r>
          </a:p>
        </p:txBody>
      </p:sp>
      <p:sp>
        <p:nvSpPr>
          <p:cNvPr id="4" name="Date Placeholder 3">
            <a:extLst>
              <a:ext uri="{FF2B5EF4-FFF2-40B4-BE49-F238E27FC236}">
                <a16:creationId xmlns:a16="http://schemas.microsoft.com/office/drawing/2014/main" id="{1FBA745F-97E2-5A42-9308-B5BF2B60E339}"/>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B59210A2-4BE9-7648-90E5-FE11498C7E15}"/>
              </a:ext>
            </a:extLst>
          </p:cNvPr>
          <p:cNvSpPr>
            <a:spLocks noGrp="1"/>
          </p:cNvSpPr>
          <p:nvPr>
            <p:ph type="sldNum" sz="quarter" idx="11"/>
          </p:nvPr>
        </p:nvSpPr>
        <p:spPr/>
        <p:txBody>
          <a:bodyPr/>
          <a:lstStyle/>
          <a:p>
            <a:pPr>
              <a:defRPr/>
            </a:pPr>
            <a:fld id="{8966575C-CF55-4F4B-BFD7-E7C7D7316994}" type="slidenum">
              <a:rPr lang="en-GB" smtClean="0"/>
              <a:pPr>
                <a:defRPr/>
              </a:pPr>
              <a:t>7</a:t>
            </a:fld>
            <a:endParaRPr lang="en-GB" dirty="0"/>
          </a:p>
        </p:txBody>
      </p:sp>
      <p:sp>
        <p:nvSpPr>
          <p:cNvPr id="30725" name="Footer Placeholder 5">
            <a:extLst>
              <a:ext uri="{FF2B5EF4-FFF2-40B4-BE49-F238E27FC236}">
                <a16:creationId xmlns:a16="http://schemas.microsoft.com/office/drawing/2014/main" id="{2F01FCE4-2CFE-E647-A97E-9A2AACC58C6B}"/>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5EF2BDE-B0E2-5148-BA73-F66C1EF5B10A}"/>
              </a:ext>
            </a:extLst>
          </p:cNvPr>
          <p:cNvSpPr>
            <a:spLocks noGrp="1"/>
          </p:cNvSpPr>
          <p:nvPr>
            <p:ph type="title"/>
          </p:nvPr>
        </p:nvSpPr>
        <p:spPr>
          <a:xfrm>
            <a:off x="1025525" y="1136650"/>
            <a:ext cx="8485188" cy="923925"/>
          </a:xfrm>
        </p:spPr>
        <p:txBody>
          <a:bodyPr/>
          <a:lstStyle/>
          <a:p>
            <a:r>
              <a:rPr lang="en-GB" altLang="en-US" dirty="0"/>
              <a:t>Issues in current assessment practice #3</a:t>
            </a:r>
            <a:endParaRPr lang="en-US" altLang="en-US" dirty="0"/>
          </a:p>
        </p:txBody>
      </p:sp>
      <p:sp>
        <p:nvSpPr>
          <p:cNvPr id="3" name="Content Placeholder 2">
            <a:extLst>
              <a:ext uri="{FF2B5EF4-FFF2-40B4-BE49-F238E27FC236}">
                <a16:creationId xmlns:a16="http://schemas.microsoft.com/office/drawing/2014/main" id="{B0968B02-7E82-A54E-A8FB-DCDFEB95EACB}"/>
              </a:ext>
            </a:extLst>
          </p:cNvPr>
          <p:cNvSpPr>
            <a:spLocks noGrp="1"/>
          </p:cNvSpPr>
          <p:nvPr>
            <p:ph idx="1"/>
          </p:nvPr>
        </p:nvSpPr>
        <p:spPr>
          <a:xfrm>
            <a:off x="1025525" y="2276475"/>
            <a:ext cx="8485188" cy="3960813"/>
          </a:xfrm>
        </p:spPr>
        <p:txBody>
          <a:bodyPr/>
          <a:lstStyle/>
          <a:p>
            <a:pPr marL="525780" indent="-457200" fontAlgn="auto">
              <a:spcAft>
                <a:spcPts val="600"/>
              </a:spcAft>
              <a:buClr>
                <a:schemeClr val="tx2">
                  <a:lumMod val="25000"/>
                </a:schemeClr>
              </a:buClr>
              <a:buFont typeface="+mj-lt"/>
              <a:buAutoNum type="arabicPeriod" startAt="6"/>
              <a:defRPr/>
            </a:pPr>
            <a:r>
              <a:rPr lang="en-US" dirty="0"/>
              <a:t>Tendency to assume that </a:t>
            </a:r>
            <a:r>
              <a:rPr lang="ja-JP" altLang="en-US"/>
              <a:t>‘</a:t>
            </a:r>
            <a:r>
              <a:rPr lang="en-US" dirty="0"/>
              <a:t>one size fits all</a:t>
            </a:r>
            <a:r>
              <a:rPr lang="ja-JP" altLang="en-US"/>
              <a:t>’</a:t>
            </a:r>
            <a:r>
              <a:rPr lang="en-US" dirty="0"/>
              <a:t> when it comes to module assessment (with implications regarding cultural differences and students with disabilities). </a:t>
            </a:r>
          </a:p>
          <a:p>
            <a:pPr marL="525780" indent="-457200" fontAlgn="auto">
              <a:spcAft>
                <a:spcPts val="600"/>
              </a:spcAft>
              <a:buClr>
                <a:schemeClr val="tx2">
                  <a:lumMod val="25000"/>
                </a:schemeClr>
              </a:buClr>
              <a:buFont typeface="+mj-lt"/>
              <a:buAutoNum type="arabicPeriod" startAt="6"/>
              <a:defRPr/>
            </a:pPr>
            <a:r>
              <a:rPr lang="en-US" dirty="0"/>
              <a:t>Overuse of (institutional) rules focused on </a:t>
            </a:r>
            <a:r>
              <a:rPr lang="en-US" dirty="0" err="1"/>
              <a:t>standardisation</a:t>
            </a:r>
            <a:r>
              <a:rPr lang="en-US" dirty="0"/>
              <a:t> that impede innovative development of progressive and integrative assessment.</a:t>
            </a:r>
          </a:p>
        </p:txBody>
      </p:sp>
      <p:sp>
        <p:nvSpPr>
          <p:cNvPr id="4" name="Date Placeholder 3">
            <a:extLst>
              <a:ext uri="{FF2B5EF4-FFF2-40B4-BE49-F238E27FC236}">
                <a16:creationId xmlns:a16="http://schemas.microsoft.com/office/drawing/2014/main" id="{2043F7F0-F978-8D47-BD52-2E915E065D41}"/>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6983C70A-91C5-BB4D-A00C-11E390D310AE}"/>
              </a:ext>
            </a:extLst>
          </p:cNvPr>
          <p:cNvSpPr>
            <a:spLocks noGrp="1"/>
          </p:cNvSpPr>
          <p:nvPr>
            <p:ph type="sldNum" sz="quarter" idx="11"/>
          </p:nvPr>
        </p:nvSpPr>
        <p:spPr/>
        <p:txBody>
          <a:bodyPr/>
          <a:lstStyle/>
          <a:p>
            <a:pPr>
              <a:defRPr/>
            </a:pPr>
            <a:fld id="{73EC792B-740E-EF49-BDFA-9677F6780A5A}" type="slidenum">
              <a:rPr lang="en-GB" smtClean="0"/>
              <a:pPr>
                <a:defRPr/>
              </a:pPr>
              <a:t>8</a:t>
            </a:fld>
            <a:endParaRPr lang="en-GB" dirty="0"/>
          </a:p>
        </p:txBody>
      </p:sp>
      <p:sp>
        <p:nvSpPr>
          <p:cNvPr id="31749" name="Footer Placeholder 5">
            <a:extLst>
              <a:ext uri="{FF2B5EF4-FFF2-40B4-BE49-F238E27FC236}">
                <a16:creationId xmlns:a16="http://schemas.microsoft.com/office/drawing/2014/main" id="{DE72F2E5-A529-5047-AD71-5AB1F5707720}"/>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01AB039-43EE-C748-ADF3-3DD66ACFA9BD}"/>
              </a:ext>
            </a:extLst>
          </p:cNvPr>
          <p:cNvSpPr>
            <a:spLocks noGrp="1"/>
          </p:cNvSpPr>
          <p:nvPr>
            <p:ph type="title"/>
          </p:nvPr>
        </p:nvSpPr>
        <p:spPr>
          <a:xfrm>
            <a:off x="1025525" y="1136650"/>
            <a:ext cx="8485188" cy="923925"/>
          </a:xfrm>
        </p:spPr>
        <p:txBody>
          <a:bodyPr/>
          <a:lstStyle/>
          <a:p>
            <a:r>
              <a:rPr lang="en-GB" altLang="en-US" dirty="0"/>
              <a:t>Issues in current assessment practice #4</a:t>
            </a:r>
            <a:endParaRPr lang="en-US" altLang="en-US" dirty="0"/>
          </a:p>
        </p:txBody>
      </p:sp>
      <p:sp>
        <p:nvSpPr>
          <p:cNvPr id="32770" name="Content Placeholder 2">
            <a:extLst>
              <a:ext uri="{FF2B5EF4-FFF2-40B4-BE49-F238E27FC236}">
                <a16:creationId xmlns:a16="http://schemas.microsoft.com/office/drawing/2014/main" id="{0F6BAEB1-6938-354C-974D-DC03F9DBB9C2}"/>
              </a:ext>
            </a:extLst>
          </p:cNvPr>
          <p:cNvSpPr>
            <a:spLocks noGrp="1"/>
          </p:cNvSpPr>
          <p:nvPr>
            <p:ph idx="1"/>
          </p:nvPr>
        </p:nvSpPr>
        <p:spPr>
          <a:xfrm>
            <a:off x="1025525" y="2276475"/>
            <a:ext cx="8485188" cy="3960813"/>
          </a:xfrm>
        </p:spPr>
        <p:txBody>
          <a:bodyPr/>
          <a:lstStyle/>
          <a:p>
            <a:pPr marL="457200" indent="-457200">
              <a:buFont typeface="+mj-lt"/>
              <a:buAutoNum type="arabicPeriod" startAt="8"/>
            </a:pPr>
            <a:r>
              <a:rPr lang="en-US" altLang="en-US" dirty="0"/>
              <a:t>Too much summative assessment, leading to overworked staff, not enough formative assessment and inability to </a:t>
            </a:r>
            <a:r>
              <a:rPr lang="ja-JP" altLang="en-US"/>
              <a:t>‘</a:t>
            </a:r>
            <a:r>
              <a:rPr lang="en-US" altLang="en-US" dirty="0"/>
              <a:t>see the wood for the trees</a:t>
            </a:r>
            <a:r>
              <a:rPr lang="ja-JP" altLang="en-US"/>
              <a:t>’</a:t>
            </a:r>
            <a:r>
              <a:rPr lang="en-US" altLang="en-US" dirty="0"/>
              <a:t> in the accumulated results.</a:t>
            </a:r>
          </a:p>
        </p:txBody>
      </p:sp>
      <p:sp>
        <p:nvSpPr>
          <p:cNvPr id="4" name="Date Placeholder 3">
            <a:extLst>
              <a:ext uri="{FF2B5EF4-FFF2-40B4-BE49-F238E27FC236}">
                <a16:creationId xmlns:a16="http://schemas.microsoft.com/office/drawing/2014/main" id="{B10E62B0-8DA9-4548-B8CC-0A1DACFDF90F}"/>
              </a:ext>
            </a:extLst>
          </p:cNvPr>
          <p:cNvSpPr>
            <a:spLocks noGrp="1"/>
          </p:cNvSpPr>
          <p:nvPr>
            <p:ph type="dt" sz="quarter" idx="10"/>
          </p:nvPr>
        </p:nvSpPr>
        <p:spPr/>
        <p:txBody>
          <a:bodyPr/>
          <a:lstStyle/>
          <a:p>
            <a:pPr>
              <a:defRPr/>
            </a:pPr>
            <a:fld id="{261DFC69-1262-446D-A216-2E6BD8952E8A}" type="datetime3">
              <a:rPr lang="en-GB" smtClean="0"/>
              <a:pPr>
                <a:defRPr/>
              </a:pPr>
              <a:t>6 June, 2018</a:t>
            </a:fld>
            <a:endParaRPr lang="en-GB" dirty="0"/>
          </a:p>
        </p:txBody>
      </p:sp>
      <p:sp>
        <p:nvSpPr>
          <p:cNvPr id="5" name="Slide Number Placeholder 4">
            <a:extLst>
              <a:ext uri="{FF2B5EF4-FFF2-40B4-BE49-F238E27FC236}">
                <a16:creationId xmlns:a16="http://schemas.microsoft.com/office/drawing/2014/main" id="{14E8B48E-7C24-EA41-99B4-4B75782878DC}"/>
              </a:ext>
            </a:extLst>
          </p:cNvPr>
          <p:cNvSpPr>
            <a:spLocks noGrp="1"/>
          </p:cNvSpPr>
          <p:nvPr>
            <p:ph type="sldNum" sz="quarter" idx="11"/>
          </p:nvPr>
        </p:nvSpPr>
        <p:spPr/>
        <p:txBody>
          <a:bodyPr/>
          <a:lstStyle/>
          <a:p>
            <a:pPr>
              <a:defRPr/>
            </a:pPr>
            <a:fld id="{C4C03E0B-BE98-9446-B984-84ED98535910}" type="slidenum">
              <a:rPr lang="en-GB" smtClean="0"/>
              <a:pPr>
                <a:defRPr/>
              </a:pPr>
              <a:t>9</a:t>
            </a:fld>
            <a:endParaRPr lang="en-GB" dirty="0"/>
          </a:p>
        </p:txBody>
      </p:sp>
      <p:sp>
        <p:nvSpPr>
          <p:cNvPr id="32773" name="Footer Placeholder 5">
            <a:extLst>
              <a:ext uri="{FF2B5EF4-FFF2-40B4-BE49-F238E27FC236}">
                <a16:creationId xmlns:a16="http://schemas.microsoft.com/office/drawing/2014/main" id="{9FB6CEE4-E43A-A344-B01A-3A85D721C0B2}"/>
              </a:ext>
            </a:extLst>
          </p:cNvPr>
          <p:cNvSpPr>
            <a:spLocks noGrp="1" noChangeArrowheads="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dirty="0">
                <a:latin typeface="Arial" panose="020B0604020202020204" pitchFamily="34" charset="0"/>
              </a:rPr>
              <a:t>@</a:t>
            </a:r>
            <a:r>
              <a:rPr lang="en-GB" altLang="en-US" dirty="0" err="1">
                <a:latin typeface="Arial" panose="020B0604020202020204" pitchFamily="34" charset="0"/>
              </a:rPr>
              <a:t>PASS_Bradford</a:t>
            </a:r>
            <a:r>
              <a:rPr lang="en-GB" altLang="en-US" dirty="0">
                <a:latin typeface="Arial" panose="020B0604020202020204" pitchFamily="34" charset="0"/>
              </a:rPr>
              <a:t> – </a:t>
            </a:r>
            <a:r>
              <a:rPr lang="en-GB" dirty="0" err="1"/>
              <a:t>www.bradford.ac.uk</a:t>
            </a:r>
            <a:r>
              <a:rPr lang="en-GB" dirty="0"/>
              <a:t>/pass</a:t>
            </a:r>
            <a:endParaRPr lang="en-GB" altLang="en-US"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ced-blue-template">
  <a:themeElements>
    <a:clrScheme name="UOB Blue">
      <a:dk1>
        <a:sysClr val="windowText" lastClr="000000"/>
      </a:dk1>
      <a:lt1>
        <a:sysClr val="window" lastClr="FFFFFF"/>
      </a:lt1>
      <a:dk2>
        <a:srgbClr val="00363B"/>
      </a:dk2>
      <a:lt2>
        <a:srgbClr val="FFFFFF"/>
      </a:lt2>
      <a:accent1>
        <a:srgbClr val="009FDF"/>
      </a:accent1>
      <a:accent2>
        <a:srgbClr val="009EB2"/>
      </a:accent2>
      <a:accent3>
        <a:srgbClr val="00363B"/>
      </a:accent3>
      <a:accent4>
        <a:srgbClr val="E6E7E8"/>
      </a:accent4>
      <a:accent5>
        <a:srgbClr val="68BBEB"/>
      </a:accent5>
      <a:accent6>
        <a:srgbClr val="005359"/>
      </a:accent6>
      <a:hlink>
        <a:srgbClr val="009FDF"/>
      </a:hlink>
      <a:folHlink>
        <a:srgbClr val="0036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81BE"/>
          </a:solidFill>
        </a:ln>
        <a:effectLst/>
      </a:spPr>
      <a:bodyPr anchor="ctr"/>
      <a:lstStyle>
        <a:defPPr algn="ctr">
          <a:defRPr dirty="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ln w="12700">
          <a:solidFill>
            <a:srgbClr val="0081BE"/>
          </a:solidFill>
          <a:prstDash val="sys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Lucida Sans Unicode" panose="020B0602030504020204" pitchFamily="34" charset="0"/>
            <a:cs typeface="Lucida Sans Unicode" panose="020B0602030504020204" pitchFamily="34" charset="0"/>
          </a:defRPr>
        </a:defPPr>
      </a:lstStyle>
    </a:txDef>
  </a:objectDefaults>
  <a:extraClrSchemeLst/>
  <a:extLst>
    <a:ext uri="{05A4C25C-085E-4340-85A3-A5531E510DB2}">
      <thm15:themeFamily xmlns:thm15="http://schemas.microsoft.com/office/thememl/2012/main" name="Presentation6" id="{3E7D23C8-7052-B04F-994D-D11AE0EB6571}" vid="{8028A74D-AD8D-FF41-ABD5-AA3177D397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ced-blue-template</Template>
  <TotalTime>414</TotalTime>
  <Words>3542</Words>
  <Application>Microsoft Macintosh PowerPoint</Application>
  <PresentationFormat>A4 Paper (210x297 mm)</PresentationFormat>
  <Paragraphs>436</Paragraphs>
  <Slides>50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ＭＳ Ｐゴシック</vt:lpstr>
      <vt:lpstr>Arial</vt:lpstr>
      <vt:lpstr>Calibri</vt:lpstr>
      <vt:lpstr>Georgia</vt:lpstr>
      <vt:lpstr>Gill Sans MT</vt:lpstr>
      <vt:lpstr>HGｺﾞｼｯｸM</vt:lpstr>
      <vt:lpstr>Lucida Sans</vt:lpstr>
      <vt:lpstr>Lucida Sans Unicode</vt:lpstr>
      <vt:lpstr>Times New Roman</vt:lpstr>
      <vt:lpstr>ced-blue-template</vt:lpstr>
      <vt:lpstr>Resolving Assessment Issues in HE: Learning from innovation in programme-focused assessment</vt:lpstr>
      <vt:lpstr>PowerPoint Presentation</vt:lpstr>
      <vt:lpstr>About the PASS project</vt:lpstr>
      <vt:lpstr>This workshop aims …</vt:lpstr>
      <vt:lpstr>Workshop format</vt:lpstr>
      <vt:lpstr>Issues in current assessment practice </vt:lpstr>
      <vt:lpstr>Issues in current assessment practice #2</vt:lpstr>
      <vt:lpstr>Issues in current assessment practice #3</vt:lpstr>
      <vt:lpstr>Issues in current assessment practice #4</vt:lpstr>
      <vt:lpstr>Any other key issues for you?</vt:lpstr>
      <vt:lpstr>Recap – major problems/issues in assessment practice</vt:lpstr>
      <vt:lpstr>What do we mean by PFA? #1</vt:lpstr>
      <vt:lpstr>What do we mean by PFA? #2</vt:lpstr>
      <vt:lpstr>What do we mean by PFA? #3</vt:lpstr>
      <vt:lpstr>What do we mean by PFA? #4</vt:lpstr>
      <vt:lpstr>PFA: potential benefits</vt:lpstr>
      <vt:lpstr>PFA: potential benefits #2</vt:lpstr>
      <vt:lpstr>PFA: potential issues</vt:lpstr>
      <vt:lpstr>PFA: potential issues #2</vt:lpstr>
      <vt:lpstr>Moving to PFA: Key issues to resolve</vt:lpstr>
      <vt:lpstr>Case study examples: 1. Peninsula Medical School</vt:lpstr>
      <vt:lpstr>Some examples: 1. Peninsula Medical School</vt:lpstr>
      <vt:lpstr>Peninsula Medical School course structure</vt:lpstr>
      <vt:lpstr>Peninsula Medical School: teaching &amp; assessment</vt:lpstr>
      <vt:lpstr>Peninsula Medical School:  key features include …</vt:lpstr>
      <vt:lpstr>Possible discussion questions</vt:lpstr>
      <vt:lpstr>Case Study 2: Coventry Business Management</vt:lpstr>
      <vt:lpstr>Possible discussion questions</vt:lpstr>
      <vt:lpstr>Case Study 2: New regulations at Brunel</vt:lpstr>
      <vt:lpstr>Examples from Brunel</vt:lpstr>
      <vt:lpstr>Flexible regulations allow new structures</vt:lpstr>
      <vt:lpstr>Biomedical Sciences win CATE 2016</vt:lpstr>
      <vt:lpstr>Possible discussion questions</vt:lpstr>
      <vt:lpstr>Case Study 4: Pharmacy et al at Bradford</vt:lpstr>
      <vt:lpstr>Team-based learning at Bradford</vt:lpstr>
      <vt:lpstr>Team-based-learning: Essential features</vt:lpstr>
      <vt:lpstr>PowerPoint Presentation</vt:lpstr>
      <vt:lpstr>PowerPoint Presentation</vt:lpstr>
      <vt:lpstr>MPharm at Bradford: general challenges</vt:lpstr>
      <vt:lpstr>Pharmacy Curriculum Team win CATE 2017</vt:lpstr>
      <vt:lpstr>Possible discussion questions</vt:lpstr>
      <vt:lpstr>Review #1: General reflections on PFA</vt:lpstr>
      <vt:lpstr>Review #2</vt:lpstr>
      <vt:lpstr>Review #3 Follow-up survey – 2016 Some representative comments.</vt:lpstr>
      <vt:lpstr>What was the long-term impact of using PFA?</vt:lpstr>
      <vt:lpstr>What advice have you for anyone starting out on PFA?</vt:lpstr>
      <vt:lpstr>Review #4 Current developments?</vt:lpstr>
      <vt:lpstr>Selected References</vt:lpstr>
      <vt:lpstr>And finally …</vt:lpstr>
      <vt:lpstr>Acknowledgements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  Programme Focused Assessment Workshop</dc:title>
  <dc:creator>Microsoft Office User</dc:creator>
  <cp:lastModifiedBy>Ruth Whitfield</cp:lastModifiedBy>
  <cp:revision>28</cp:revision>
  <cp:lastPrinted>2016-09-02T16:23:15Z</cp:lastPrinted>
  <dcterms:created xsi:type="dcterms:W3CDTF">2018-03-15T22:04:34Z</dcterms:created>
  <dcterms:modified xsi:type="dcterms:W3CDTF">2018-06-06T20:03:40Z</dcterms:modified>
</cp:coreProperties>
</file>